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21" r:id="rId2"/>
    <p:sldId id="380" r:id="rId3"/>
    <p:sldId id="381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uesday 6/20" id="{353F916F-49A3-E246-B9C0-3C1FCFB93E0F}">
          <p14:sldIdLst>
            <p14:sldId id="321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81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B93F"/>
    <a:srgbClr val="3592B0"/>
    <a:srgbClr val="0099CC"/>
    <a:srgbClr val="6699FF"/>
    <a:srgbClr val="3399FF"/>
    <a:srgbClr val="0099FF"/>
    <a:srgbClr val="046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499" autoAdjust="0"/>
    <p:restoredTop sz="94674"/>
  </p:normalViewPr>
  <p:slideViewPr>
    <p:cSldViewPr snapToGrid="0" snapToObjects="1" showGuides="1">
      <p:cViewPr varScale="1">
        <p:scale>
          <a:sx n="87" d="100"/>
          <a:sy n="87" d="100"/>
        </p:scale>
        <p:origin x="1356" y="90"/>
      </p:cViewPr>
      <p:guideLst>
        <p:guide orient="horz" pos="381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88FE44B-0F88-4E12-885F-D8F6915DB84A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961740B-EA67-42E9-81D4-2612AAE01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06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BDA5F-879A-4A8B-BFBA-3CC0CC7947F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886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1740B-EA67-42E9-81D4-2612AAE017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7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BDA5F-879A-4A8B-BFBA-3CC0CC7947F3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6117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were spending about $850M</a:t>
            </a:r>
            <a:r>
              <a:rPr lang="en-US" baseline="0" dirty="0" smtClean="0"/>
              <a:t> on claims and operating expense and generating $700M in premium annually. Vast majority (about $400M of expense was attributed to medical).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1AF1F-F269-4ECF-8FF5-A7F160ED168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1AF1F-F269-4ECF-8FF5-A7F160ED168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69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BDA5F-879A-4A8B-BFBA-3CC0CC7947F3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3591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BDA5F-879A-4A8B-BFBA-3CC0CC7947F3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248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5FEFE-EEA0-43DC-84E4-D24D2D17F87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332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BDA5F-879A-4A8B-BFBA-3CC0CC7947F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191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BDA5F-879A-4A8B-BFBA-3CC0CC7947F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116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CoreSource has invested in analytics over the last year and hired data analysts</a:t>
            </a:r>
          </a:p>
          <a:p>
            <a:r>
              <a:rPr lang="en-US" dirty="0" smtClean="0"/>
              <a:t>Analysts support clients, brokers and internal staff by using data to answer complex questions and solve specific problems</a:t>
            </a:r>
          </a:p>
          <a:p>
            <a:r>
              <a:rPr lang="en-US" dirty="0" smtClean="0"/>
              <a:t>Analysts may produce and present strategic reporting packages to clients on an annual, semi-annual or quarterly basis</a:t>
            </a:r>
          </a:p>
          <a:p>
            <a:r>
              <a:rPr lang="en-US" dirty="0" smtClean="0"/>
              <a:t>Analysts may also perform benefit plan modeling services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BDA5F-879A-4A8B-BFBA-3CC0CC7947F3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0867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BDA5F-879A-4A8B-BFBA-3CC0CC7947F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102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CoreSource has invested in analytics over the last year and hired data analysts</a:t>
            </a:r>
          </a:p>
          <a:p>
            <a:r>
              <a:rPr lang="en-US" dirty="0" smtClean="0"/>
              <a:t>Analysts support clients, brokers and internal staff by using data to answer complex questions and solve specific problems</a:t>
            </a:r>
          </a:p>
          <a:p>
            <a:r>
              <a:rPr lang="en-US" dirty="0" smtClean="0"/>
              <a:t>Analysts may produce and present strategic reporting packages to clients on an annual, semi-annual or quarterly basis</a:t>
            </a:r>
          </a:p>
          <a:p>
            <a:r>
              <a:rPr lang="en-US" dirty="0" smtClean="0"/>
              <a:t>Analysts may also perform benefit plan modeling services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F7715-B2B8-4307-A56C-C71E76531F2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184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overall content, intended use, frequency of delivery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F7715-B2B8-4307-A56C-C71E76531F2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8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809" y="4890052"/>
            <a:ext cx="8418443" cy="905910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rgbClr val="046FB8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809" y="5903842"/>
            <a:ext cx="8418443" cy="695739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B0F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565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46FB8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85603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buSzPct val="105000"/>
              <a:defRPr/>
            </a:lvl1pPr>
            <a:lvl2pPr marL="514350" indent="-171450">
              <a:buClr>
                <a:schemeClr val="accent1">
                  <a:lumMod val="75000"/>
                </a:schemeClr>
              </a:buClr>
              <a:buFont typeface="Wingdings" charset="2"/>
              <a:buChar char="§"/>
              <a:defRPr/>
            </a:lvl2pPr>
            <a:lvl3pPr marL="857250" indent="-171450">
              <a:buClr>
                <a:schemeClr val="accent1">
                  <a:lumMod val="75000"/>
                </a:schemeClr>
              </a:buClr>
              <a:buFont typeface="Wingdings" charset="2"/>
              <a:buChar char="§"/>
              <a:defRPr/>
            </a:lvl3pPr>
            <a:lvl4pPr marL="1200150" indent="-171450">
              <a:buClr>
                <a:schemeClr val="accent1">
                  <a:lumMod val="75000"/>
                </a:schemeClr>
              </a:buClr>
              <a:buFont typeface="Wingdings" charset="2"/>
              <a:buChar char="§"/>
              <a:defRPr/>
            </a:lvl4pPr>
            <a:lvl5pPr marL="1543050" indent="-171450">
              <a:buClr>
                <a:schemeClr val="accent1">
                  <a:lumMod val="75000"/>
                </a:schemeClr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911228"/>
            <a:ext cx="2057400" cy="290789"/>
          </a:xfrm>
        </p:spPr>
        <p:txBody>
          <a:bodyPr/>
          <a:lstStyle/>
          <a:p>
            <a:fld id="{3D8D943A-4A02-F747-94C7-B04775D39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2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 b="1">
                <a:solidFill>
                  <a:srgbClr val="046FB8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911228"/>
            <a:ext cx="2057400" cy="290789"/>
          </a:xfrm>
        </p:spPr>
        <p:txBody>
          <a:bodyPr/>
          <a:lstStyle/>
          <a:p>
            <a:fld id="{3D8D943A-4A02-F747-94C7-B04775D39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00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46FB8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911228"/>
            <a:ext cx="2057400" cy="290789"/>
          </a:xfrm>
        </p:spPr>
        <p:txBody>
          <a:bodyPr/>
          <a:lstStyle/>
          <a:p>
            <a:fld id="{3D8D943A-4A02-F747-94C7-B04775D39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09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 b="1">
                <a:solidFill>
                  <a:srgbClr val="046FB8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46FB8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46FB8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911228"/>
            <a:ext cx="2057400" cy="290789"/>
          </a:xfrm>
        </p:spPr>
        <p:txBody>
          <a:bodyPr/>
          <a:lstStyle/>
          <a:p>
            <a:fld id="{3D8D943A-4A02-F747-94C7-B04775D39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46FB8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911228"/>
            <a:ext cx="2057400" cy="290789"/>
          </a:xfrm>
        </p:spPr>
        <p:txBody>
          <a:bodyPr/>
          <a:lstStyle/>
          <a:p>
            <a:fld id="{3D8D943A-4A02-F747-94C7-B04775D39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4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14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911228"/>
            <a:ext cx="2057400" cy="290789"/>
          </a:xfrm>
        </p:spPr>
        <p:txBody>
          <a:bodyPr/>
          <a:lstStyle/>
          <a:p>
            <a:fld id="{3D8D943A-4A02-F747-94C7-B04775D39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7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 b="1">
                <a:solidFill>
                  <a:srgbClr val="046FB8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911228"/>
            <a:ext cx="2057400" cy="290789"/>
          </a:xfrm>
        </p:spPr>
        <p:txBody>
          <a:bodyPr/>
          <a:lstStyle/>
          <a:p>
            <a:fld id="{3D8D943A-4A02-F747-94C7-B04775D39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17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 b="1">
                <a:solidFill>
                  <a:srgbClr val="046FB8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911228"/>
            <a:ext cx="2057400" cy="290789"/>
          </a:xfrm>
        </p:spPr>
        <p:txBody>
          <a:bodyPr/>
          <a:lstStyle/>
          <a:p>
            <a:fld id="{3D8D943A-4A02-F747-94C7-B04775D39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08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56921-3292-A340-B046-66D5A3A98DFA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D943A-4A02-F747-94C7-B04775D39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1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23317"/>
            <a:ext cx="9144000" cy="905910"/>
          </a:xfrm>
        </p:spPr>
        <p:txBody>
          <a:bodyPr/>
          <a:lstStyle/>
          <a:p>
            <a:r>
              <a:rPr lang="en-US" sz="3600" dirty="0" smtClean="0"/>
              <a:t>How data analytics can drive greater results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809" y="5505636"/>
            <a:ext cx="8418443" cy="69573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Amy </a:t>
            </a:r>
            <a:r>
              <a:rPr lang="en-US" sz="2800" b="1" dirty="0" err="1" smtClean="0"/>
              <a:t>Bloedorn</a:t>
            </a:r>
            <a:r>
              <a:rPr lang="en-US" sz="2800" b="1" dirty="0" smtClean="0"/>
              <a:t>, </a:t>
            </a:r>
            <a:r>
              <a:rPr lang="en-US" sz="2800" dirty="0" err="1" smtClean="0"/>
              <a:t>CoreSource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3757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5931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Key insights – Delivering the top </a:t>
            </a:r>
            <a:r>
              <a:rPr lang="en-US" sz="2800" dirty="0"/>
              <a:t>l</a:t>
            </a:r>
            <a:r>
              <a:rPr lang="en-US" sz="2800" dirty="0" smtClean="0"/>
              <a:t>ine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13477" y="935366"/>
            <a:ext cx="860348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chemeClr val="accent6"/>
                </a:solidFill>
              </a:rPr>
              <a:t>Concise automated </a:t>
            </a:r>
            <a:r>
              <a:rPr lang="en-US" sz="2000" b="1" dirty="0">
                <a:solidFill>
                  <a:schemeClr val="accent6"/>
                </a:solidFill>
              </a:rPr>
              <a:t>r</a:t>
            </a:r>
            <a:r>
              <a:rPr lang="en-US" sz="2000" b="1" dirty="0" smtClean="0">
                <a:solidFill>
                  <a:schemeClr val="accent6"/>
                </a:solidFill>
              </a:rPr>
              <a:t>eport that</a:t>
            </a:r>
            <a:r>
              <a:rPr lang="en-US" sz="2000" b="1" dirty="0">
                <a:solidFill>
                  <a:schemeClr val="accent6"/>
                </a:solidFill>
              </a:rPr>
              <a:t> </a:t>
            </a:r>
            <a:r>
              <a:rPr lang="en-US" sz="2000" b="1" dirty="0" smtClean="0">
                <a:solidFill>
                  <a:schemeClr val="accent6"/>
                </a:solidFill>
              </a:rPr>
              <a:t>identifies Key Cost Drivers around:</a:t>
            </a:r>
            <a:r>
              <a:rPr lang="en-US" sz="2000" b="1" dirty="0">
                <a:solidFill>
                  <a:schemeClr val="accent6"/>
                </a:solidFill>
              </a:rPr>
              <a:t>	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dirty="0" smtClean="0">
                <a:solidFill>
                  <a:schemeClr val="accent6"/>
                </a:solidFill>
              </a:rPr>
              <a:t>Employee Cost Sharing %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dirty="0" smtClean="0">
                <a:solidFill>
                  <a:schemeClr val="accent6"/>
                </a:solidFill>
              </a:rPr>
              <a:t>Medical Cost and Utilization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dirty="0" smtClean="0">
                <a:solidFill>
                  <a:schemeClr val="accent6"/>
                </a:solidFill>
              </a:rPr>
              <a:t>Pharmacy Cost and Utilization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dirty="0" smtClean="0">
                <a:solidFill>
                  <a:schemeClr val="accent6"/>
                </a:solidFill>
              </a:rPr>
              <a:t>Condition Management</a:t>
            </a:r>
            <a:endParaRPr lang="en-US" sz="2000" b="1" dirty="0">
              <a:solidFill>
                <a:schemeClr val="accent6"/>
              </a:solidFill>
            </a:endParaRPr>
          </a:p>
          <a:p>
            <a:endParaRPr lang="en-US" sz="2000" b="1" dirty="0" smtClean="0">
              <a:solidFill>
                <a:schemeClr val="accent6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chemeClr val="accent6"/>
                </a:solidFill>
              </a:rPr>
              <a:t>Facilitates consultative </a:t>
            </a:r>
            <a:r>
              <a:rPr lang="en-US" sz="2000" b="1" dirty="0">
                <a:solidFill>
                  <a:schemeClr val="accent6"/>
                </a:solidFill>
              </a:rPr>
              <a:t>c</a:t>
            </a:r>
            <a:r>
              <a:rPr lang="en-US" sz="2000" b="1" dirty="0" smtClean="0">
                <a:solidFill>
                  <a:schemeClr val="accent6"/>
                </a:solidFill>
              </a:rPr>
              <a:t>onversations with clients</a:t>
            </a:r>
            <a:endParaRPr lang="en-US" sz="2000" b="1" dirty="0">
              <a:solidFill>
                <a:schemeClr val="accent6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000" b="1" dirty="0" smtClean="0">
              <a:solidFill>
                <a:schemeClr val="accent6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chemeClr val="accent6"/>
                </a:solidFill>
              </a:rPr>
              <a:t>D</a:t>
            </a:r>
            <a:r>
              <a:rPr lang="en-US" sz="2000" b="1" dirty="0" smtClean="0">
                <a:solidFill>
                  <a:schemeClr val="accent6"/>
                </a:solidFill>
              </a:rPr>
              <a:t>etermines where there is a need for </a:t>
            </a:r>
            <a:r>
              <a:rPr lang="en-US" sz="2000" b="1" dirty="0">
                <a:solidFill>
                  <a:schemeClr val="accent6"/>
                </a:solidFill>
              </a:rPr>
              <a:t>additional </a:t>
            </a:r>
            <a:r>
              <a:rPr lang="en-US" sz="2000" b="1" dirty="0" smtClean="0">
                <a:solidFill>
                  <a:schemeClr val="accent6"/>
                </a:solidFill>
              </a:rPr>
              <a:t>analysis and information gathering</a:t>
            </a:r>
            <a:endParaRPr lang="en-US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07" b="13193"/>
          <a:stretch/>
        </p:blipFill>
        <p:spPr>
          <a:xfrm>
            <a:off x="-29497" y="657775"/>
            <a:ext cx="9379974" cy="494132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-18569"/>
            <a:ext cx="7886700" cy="104307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Key insights </a:t>
            </a:r>
            <a:r>
              <a:rPr lang="en-US" sz="3200" dirty="0"/>
              <a:t>e</a:t>
            </a:r>
            <a:r>
              <a:rPr lang="en-US" sz="3200" dirty="0" smtClean="0"/>
              <a:t>xample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921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00441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8569"/>
            <a:ext cx="7886700" cy="1043076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Key insights </a:t>
            </a:r>
            <a:r>
              <a:rPr lang="en-US" sz="2800" dirty="0"/>
              <a:t>e</a:t>
            </a:r>
            <a:r>
              <a:rPr lang="en-US" sz="2800" dirty="0" smtClean="0"/>
              <a:t>xample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380" y="682446"/>
            <a:ext cx="6724973" cy="53456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273235" y="1500352"/>
            <a:ext cx="3648547" cy="12041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73235" y="2794998"/>
            <a:ext cx="3648547" cy="20042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9251"/>
            <a:ext cx="9144000" cy="59187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52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rgbClr val="046FB8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2800" smtClean="0"/>
              <a:t>Comprehensive analytics package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184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218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Comprehensive analytics </a:t>
            </a:r>
            <a:r>
              <a:rPr lang="en-US" sz="2800" dirty="0"/>
              <a:t>p</a:t>
            </a:r>
            <a:r>
              <a:rPr lang="en-US" sz="2800" dirty="0" smtClean="0"/>
              <a:t>ackage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7684"/>
            <a:ext cx="9144000" cy="605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6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952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rgbClr val="046FB8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2800" smtClean="0"/>
              <a:t>Comprehensive analytics package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2" y="789790"/>
            <a:ext cx="6670452" cy="539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834"/>
            <a:ext cx="9144000" cy="7509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79C1"/>
                </a:solidFill>
              </a:rPr>
              <a:t>Case studies</a:t>
            </a:r>
            <a:endParaRPr lang="en-US" dirty="0">
              <a:solidFill>
                <a:srgbClr val="0079C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7C95-3A7F-4C90-9D28-0B573484ACD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2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71571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CoreSource</a:t>
            </a:r>
            <a:r>
              <a:rPr lang="en-US" sz="2800" dirty="0" smtClean="0"/>
              <a:t> case </a:t>
            </a:r>
            <a:r>
              <a:rPr lang="en-US" sz="2800" dirty="0"/>
              <a:t>s</a:t>
            </a:r>
            <a:r>
              <a:rPr lang="en-US" sz="2800" dirty="0" smtClean="0"/>
              <a:t>tudies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15270" y="1122631"/>
            <a:ext cx="8586501" cy="436221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Who: </a:t>
            </a:r>
            <a:r>
              <a:rPr lang="en-US" sz="2000" dirty="0" smtClean="0">
                <a:solidFill>
                  <a:schemeClr val="bg1"/>
                </a:solidFill>
              </a:rPr>
              <a:t>CoreSource Client, Large Hospital System</a:t>
            </a: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Business Problem: </a:t>
            </a:r>
            <a:r>
              <a:rPr lang="en-US" sz="2000" dirty="0" smtClean="0">
                <a:solidFill>
                  <a:schemeClr val="bg1"/>
                </a:solidFill>
              </a:rPr>
              <a:t>Client experienced increases in their average length of stay (ALOS) and wanted to understand the root cause 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Approach: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Analyzed client’s inpatient admission data </a:t>
            </a:r>
            <a:r>
              <a:rPr lang="en-US" sz="2000" dirty="0" smtClean="0"/>
              <a:t>by </a:t>
            </a:r>
            <a:r>
              <a:rPr lang="en-US" sz="2000" dirty="0"/>
              <a:t>major diagnostic category </a:t>
            </a:r>
            <a:r>
              <a:rPr lang="en-US" sz="2000" dirty="0" smtClean="0"/>
              <a:t>and provider compared to 3 Managed Care Guideline (MCG) Models</a:t>
            </a:r>
            <a:endParaRPr lang="en-US" sz="2000" dirty="0"/>
          </a:p>
          <a:p>
            <a:pPr lvl="1"/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Insights: </a:t>
            </a:r>
            <a:r>
              <a:rPr lang="en-US" sz="2000" dirty="0" smtClean="0">
                <a:solidFill>
                  <a:schemeClr val="bg1"/>
                </a:solidFill>
              </a:rPr>
              <a:t>Maternity ALOS for client </a:t>
            </a:r>
            <a:r>
              <a:rPr lang="en-US" sz="2000" dirty="0">
                <a:solidFill>
                  <a:schemeClr val="bg1"/>
                </a:solidFill>
              </a:rPr>
              <a:t>was </a:t>
            </a:r>
            <a:r>
              <a:rPr lang="en-US" sz="2000" dirty="0" smtClean="0">
                <a:solidFill>
                  <a:schemeClr val="bg1"/>
                </a:solidFill>
              </a:rPr>
              <a:t>high when compared to all MCG </a:t>
            </a:r>
            <a:r>
              <a:rPr lang="en-US" sz="2000" dirty="0">
                <a:solidFill>
                  <a:schemeClr val="bg1"/>
                </a:solidFill>
              </a:rPr>
              <a:t>models 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Action: </a:t>
            </a:r>
            <a:r>
              <a:rPr lang="en-US" sz="2000" dirty="0" smtClean="0">
                <a:solidFill>
                  <a:schemeClr val="bg1"/>
                </a:solidFill>
              </a:rPr>
              <a:t>In Progress - Client is currently assessing clinical processes, operations and provider performance</a:t>
            </a:r>
          </a:p>
        </p:txBody>
      </p:sp>
    </p:spTree>
    <p:extLst>
      <p:ext uri="{BB962C8B-B14F-4D97-AF65-F5344CB8AC3E}">
        <p14:creationId xmlns:p14="http://schemas.microsoft.com/office/powerpoint/2010/main" val="205723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71571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CoreSource</a:t>
            </a:r>
            <a:r>
              <a:rPr lang="en-US" sz="2800" dirty="0" smtClean="0"/>
              <a:t> case </a:t>
            </a:r>
            <a:r>
              <a:rPr lang="en-US" sz="2800" dirty="0"/>
              <a:t>s</a:t>
            </a:r>
            <a:r>
              <a:rPr lang="en-US" sz="2800" dirty="0" smtClean="0"/>
              <a:t>tudies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15270" y="1122630"/>
            <a:ext cx="8586501" cy="4727451"/>
          </a:xfrm>
          <a:prstGeom prst="rect">
            <a:avLst/>
          </a:prstGeom>
          <a:solidFill>
            <a:schemeClr val="accent6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Who: </a:t>
            </a:r>
            <a:r>
              <a:rPr lang="en-US" sz="2000" dirty="0" smtClean="0">
                <a:solidFill>
                  <a:schemeClr val="bg1"/>
                </a:solidFill>
              </a:rPr>
              <a:t>CoreSource Client, Small Fully insured with high pharmacy spend</a:t>
            </a:r>
          </a:p>
          <a:p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Business Problem: </a:t>
            </a:r>
            <a:r>
              <a:rPr lang="en-US" sz="2000" dirty="0" smtClean="0">
                <a:solidFill>
                  <a:schemeClr val="bg1"/>
                </a:solidFill>
              </a:rPr>
              <a:t>Client started seeing 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$27k script being paid without knowing what it was being taken for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Approach: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Analyzed client’s data and learned a mail room employee was getting Remicaid at a hospital</a:t>
            </a:r>
            <a:endParaRPr lang="en-US" sz="2000" dirty="0"/>
          </a:p>
          <a:p>
            <a:pPr lvl="1"/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Insights: </a:t>
            </a:r>
            <a:r>
              <a:rPr lang="en-US" sz="2000" dirty="0" smtClean="0">
                <a:solidFill>
                  <a:schemeClr val="bg1"/>
                </a:solidFill>
              </a:rPr>
              <a:t>Care Management team evaluated the best facilities and lowest costs for alternative pharmacy treatment and changed the place of service from Hospital to Special delivery and Home Health Care 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Results:  </a:t>
            </a:r>
            <a:r>
              <a:rPr lang="en-US" sz="2000" dirty="0" smtClean="0">
                <a:solidFill>
                  <a:schemeClr val="bg1"/>
                </a:solidFill>
              </a:rPr>
              <a:t>Member could now receive treatment in the comfort of their own home and cost went from $27k to $5,600 per script, representing a win/win for the employer and employee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0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0376"/>
            <a:ext cx="9144000" cy="750975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79C1"/>
                </a:solidFill>
              </a:rPr>
              <a:t>We would </a:t>
            </a:r>
            <a:r>
              <a:rPr lang="en-US" sz="2800" dirty="0">
                <a:solidFill>
                  <a:srgbClr val="0079C1"/>
                </a:solidFill>
              </a:rPr>
              <a:t>l</a:t>
            </a:r>
            <a:r>
              <a:rPr lang="en-US" sz="2800" dirty="0" smtClean="0">
                <a:solidFill>
                  <a:srgbClr val="0079C1"/>
                </a:solidFill>
              </a:rPr>
              <a:t>ike to hear from you!</a:t>
            </a:r>
            <a:endParaRPr lang="en-US" sz="2800" dirty="0">
              <a:solidFill>
                <a:srgbClr val="0079C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7C95-3A7F-4C90-9D28-0B573484ACD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7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643"/>
            <a:ext cx="9144000" cy="60324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How </a:t>
            </a:r>
            <a:r>
              <a:rPr lang="en-US" sz="3200" dirty="0" err="1" smtClean="0">
                <a:solidFill>
                  <a:schemeClr val="accent1"/>
                </a:solidFill>
              </a:rPr>
              <a:t>CoreSource</a:t>
            </a:r>
            <a:r>
              <a:rPr lang="en-US" sz="3200" dirty="0" smtClean="0">
                <a:solidFill>
                  <a:schemeClr val="accent1"/>
                </a:solidFill>
              </a:rPr>
              <a:t> delivers </a:t>
            </a:r>
            <a:r>
              <a:rPr lang="en-US" sz="3200" dirty="0">
                <a:solidFill>
                  <a:schemeClr val="accent1"/>
                </a:solidFill>
              </a:rPr>
              <a:t>v</a:t>
            </a:r>
            <a:r>
              <a:rPr lang="en-US" sz="3200" dirty="0" smtClean="0">
                <a:solidFill>
                  <a:schemeClr val="accent1"/>
                </a:solidFill>
              </a:rPr>
              <a:t>alue with data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252020" y="1907813"/>
            <a:ext cx="7782690" cy="9326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Member Behavior Data – </a:t>
            </a:r>
            <a:r>
              <a:rPr lang="en-US" sz="2000" b="1" dirty="0" smtClean="0">
                <a:solidFill>
                  <a:srgbClr val="62AE33"/>
                </a:solidFill>
              </a:rPr>
              <a:t>Data based on demographics, medical history and health status used to create customized messages designed to help individuals save money and stay healthy and engaged</a:t>
            </a:r>
            <a:endParaRPr lang="en-US" sz="2000" b="1" dirty="0">
              <a:solidFill>
                <a:srgbClr val="62AE33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76446" y="4393697"/>
            <a:ext cx="7658264" cy="677108"/>
          </a:xfrm>
          <a:prstGeom prst="rect">
            <a:avLst/>
          </a:prstGeom>
        </p:spPr>
        <p:txBody>
          <a:bodyPr vert="horz" wrap="square" lIns="0" tIns="60960" rIns="0" bIns="60960" rtlCol="0">
            <a:spAutoFit/>
          </a:bodyPr>
          <a:lstStyle>
            <a:lvl1pPr marL="129779" indent="-129779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rgbClr val="63AC32"/>
              </a:buClr>
              <a:buSzPct val="110000"/>
              <a:buFont typeface="Arial"/>
              <a:buChar char="•"/>
              <a:defRPr lang="en-US" sz="1600" kern="1200" spc="0" baseline="0" dirty="0" smtClean="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1pPr>
            <a:lvl2pPr marL="242888" indent="-11311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rgbClr val="63AC32"/>
              </a:buClr>
              <a:buSzPct val="110000"/>
              <a:buFont typeface="Arial"/>
              <a:buChar char="•"/>
              <a:defRPr lang="en-US" sz="1200" kern="1200" spc="0" baseline="0" dirty="0" smtClean="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2pPr>
            <a:lvl3pPr marL="342900" indent="-100013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rgbClr val="63AC32"/>
              </a:buClr>
              <a:buSzPct val="110000"/>
              <a:buFont typeface="Arial"/>
              <a:buChar char="•"/>
              <a:defRPr lang="en-US" sz="1050" kern="1200" spc="0" baseline="0" dirty="0" smtClean="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3pPr>
            <a:lvl4pPr marL="442913" indent="-100013" algn="l" defTabSz="685800" rtl="0" eaLnBrk="1" latinLnBrk="0" hangingPunct="1">
              <a:lnSpc>
                <a:spcPct val="90000"/>
              </a:lnSpc>
              <a:spcBef>
                <a:spcPts val="225"/>
              </a:spcBef>
              <a:buClr>
                <a:srgbClr val="63AC32"/>
              </a:buClr>
              <a:buSzPct val="110000"/>
              <a:buFont typeface="Arial"/>
              <a:buChar char="•"/>
              <a:defRPr lang="en-US" sz="1000" kern="1200" spc="0" baseline="0" dirty="0" smtClean="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4pPr>
            <a:lvl5pPr marL="528638" indent="-83344" algn="l" defTabSz="685800" rtl="0" eaLnBrk="1" latinLnBrk="0" hangingPunct="1">
              <a:lnSpc>
                <a:spcPct val="90000"/>
              </a:lnSpc>
              <a:spcBef>
                <a:spcPts val="225"/>
              </a:spcBef>
              <a:buClr>
                <a:srgbClr val="63AC32"/>
              </a:buClr>
              <a:buSzPct val="110000"/>
              <a:buFont typeface="Arial"/>
              <a:buChar char="•"/>
              <a:defRPr lang="en-US" sz="1000" kern="1200" spc="0" baseline="0" dirty="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+mn-lt"/>
              </a:rPr>
              <a:t>Case Studies – </a:t>
            </a:r>
            <a:r>
              <a:rPr lang="en-US" sz="2000" b="1" dirty="0" smtClean="0">
                <a:solidFill>
                  <a:schemeClr val="accent6"/>
                </a:solidFill>
                <a:latin typeface="+mn-lt"/>
              </a:rPr>
              <a:t>Robust </a:t>
            </a:r>
            <a:r>
              <a:rPr lang="en-US" sz="2000" b="1" dirty="0">
                <a:solidFill>
                  <a:schemeClr val="accent6"/>
                </a:solidFill>
                <a:latin typeface="+mn-lt"/>
              </a:rPr>
              <a:t>p</a:t>
            </a:r>
            <a:r>
              <a:rPr lang="en-US" sz="2000" b="1" dirty="0" smtClean="0">
                <a:solidFill>
                  <a:schemeClr val="accent6"/>
                </a:solidFill>
                <a:latin typeface="+mn-lt"/>
              </a:rPr>
              <a:t>opulation </a:t>
            </a:r>
            <a:r>
              <a:rPr lang="en-US" sz="2000" b="1" dirty="0">
                <a:solidFill>
                  <a:schemeClr val="accent6"/>
                </a:solidFill>
                <a:latin typeface="+mn-lt"/>
              </a:rPr>
              <a:t>h</a:t>
            </a:r>
            <a:r>
              <a:rPr lang="en-US" sz="2000" b="1" dirty="0" smtClean="0">
                <a:solidFill>
                  <a:schemeClr val="accent6"/>
                </a:solidFill>
                <a:latin typeface="+mn-lt"/>
              </a:rPr>
              <a:t>ealth, cost and utilization data identifies cost savings opportunities for the broker and client</a:t>
            </a:r>
            <a:endParaRPr lang="en-US" sz="2000" b="1" dirty="0">
              <a:solidFill>
                <a:schemeClr val="accent6"/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36419" y="1982956"/>
            <a:ext cx="598041" cy="621842"/>
            <a:chOff x="346012" y="1147807"/>
            <a:chExt cx="320454" cy="343401"/>
          </a:xfrm>
        </p:grpSpPr>
        <p:sp>
          <p:nvSpPr>
            <p:cNvPr id="6" name="Rectangle 5"/>
            <p:cNvSpPr/>
            <p:nvPr/>
          </p:nvSpPr>
          <p:spPr>
            <a:xfrm>
              <a:off x="346012" y="1256076"/>
              <a:ext cx="235132" cy="2351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0" rtlCol="0" anchor="ctr" anchorCtr="0"/>
            <a:lstStyle/>
            <a:p>
              <a:pPr algn="ctr"/>
              <a:endParaRPr lang="en-US" sz="3200" dirty="0">
                <a:gradFill>
                  <a:gsLst>
                    <a:gs pos="0">
                      <a:schemeClr val="bg1"/>
                    </a:gs>
                    <a:gs pos="98000">
                      <a:schemeClr val="bg1"/>
                    </a:gs>
                  </a:gsLst>
                  <a:lin ang="5400000" scaled="0"/>
                </a:gra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301" y="1147807"/>
              <a:ext cx="243165" cy="279922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52339" y="3154385"/>
            <a:ext cx="598041" cy="666647"/>
            <a:chOff x="346012" y="1147807"/>
            <a:chExt cx="320454" cy="343401"/>
          </a:xfrm>
        </p:grpSpPr>
        <p:sp>
          <p:nvSpPr>
            <p:cNvPr id="10" name="Rectangle 9"/>
            <p:cNvSpPr/>
            <p:nvPr/>
          </p:nvSpPr>
          <p:spPr>
            <a:xfrm>
              <a:off x="346012" y="1256076"/>
              <a:ext cx="235132" cy="2351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0" rtlCol="0" anchor="ctr" anchorCtr="0"/>
            <a:lstStyle/>
            <a:p>
              <a:pPr algn="ctr"/>
              <a:endParaRPr lang="en-US" sz="3200" dirty="0">
                <a:gradFill>
                  <a:gsLst>
                    <a:gs pos="0">
                      <a:schemeClr val="bg1"/>
                    </a:gs>
                    <a:gs pos="98000">
                      <a:schemeClr val="bg1"/>
                    </a:gs>
                  </a:gsLst>
                  <a:lin ang="5400000" scaled="0"/>
                </a:gra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301" y="1147807"/>
              <a:ext cx="243165" cy="27992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62929" y="4298365"/>
            <a:ext cx="598041" cy="716706"/>
            <a:chOff x="346012" y="1147807"/>
            <a:chExt cx="320454" cy="343401"/>
          </a:xfrm>
        </p:grpSpPr>
        <p:sp>
          <p:nvSpPr>
            <p:cNvPr id="13" name="Rectangle 12"/>
            <p:cNvSpPr/>
            <p:nvPr/>
          </p:nvSpPr>
          <p:spPr>
            <a:xfrm>
              <a:off x="346012" y="1256076"/>
              <a:ext cx="235132" cy="2351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0" rtlCol="0" anchor="ctr" anchorCtr="0"/>
            <a:lstStyle/>
            <a:p>
              <a:pPr algn="ctr"/>
              <a:endParaRPr lang="en-US" sz="3200" dirty="0">
                <a:gradFill>
                  <a:gsLst>
                    <a:gs pos="0">
                      <a:schemeClr val="bg1"/>
                    </a:gs>
                    <a:gs pos="98000">
                      <a:schemeClr val="bg1"/>
                    </a:gs>
                  </a:gsLst>
                  <a:lin ang="5400000" scaled="0"/>
                </a:gra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301" y="1147807"/>
              <a:ext cx="243165" cy="279922"/>
            </a:xfrm>
            <a:prstGeom prst="rect">
              <a:avLst/>
            </a:prstGeom>
          </p:spPr>
        </p:pic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1376446" y="3268994"/>
            <a:ext cx="7658264" cy="677108"/>
          </a:xfrm>
          <a:prstGeom prst="rect">
            <a:avLst/>
          </a:prstGeom>
        </p:spPr>
        <p:txBody>
          <a:bodyPr vert="horz" wrap="square" lIns="0" tIns="60960" rIns="0" bIns="60960" rtlCol="0">
            <a:spAutoFit/>
          </a:bodyPr>
          <a:lstStyle>
            <a:lvl1pPr marL="129779" indent="-129779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rgbClr val="63AC32"/>
              </a:buClr>
              <a:buSzPct val="110000"/>
              <a:buFont typeface="Arial"/>
              <a:buChar char="•"/>
              <a:defRPr lang="en-US" sz="1600" kern="1200" spc="0" baseline="0" dirty="0" smtClean="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1pPr>
            <a:lvl2pPr marL="242888" indent="-11311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rgbClr val="63AC32"/>
              </a:buClr>
              <a:buSzPct val="110000"/>
              <a:buFont typeface="Arial"/>
              <a:buChar char="•"/>
              <a:defRPr lang="en-US" sz="1200" kern="1200" spc="0" baseline="0" dirty="0" smtClean="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2pPr>
            <a:lvl3pPr marL="342900" indent="-100013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rgbClr val="63AC32"/>
              </a:buClr>
              <a:buSzPct val="110000"/>
              <a:buFont typeface="Arial"/>
              <a:buChar char="•"/>
              <a:defRPr lang="en-US" sz="1050" kern="1200" spc="0" baseline="0" dirty="0" smtClean="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3pPr>
            <a:lvl4pPr marL="442913" indent="-100013" algn="l" defTabSz="685800" rtl="0" eaLnBrk="1" latinLnBrk="0" hangingPunct="1">
              <a:lnSpc>
                <a:spcPct val="90000"/>
              </a:lnSpc>
              <a:spcBef>
                <a:spcPts val="225"/>
              </a:spcBef>
              <a:buClr>
                <a:srgbClr val="63AC32"/>
              </a:buClr>
              <a:buSzPct val="110000"/>
              <a:buFont typeface="Arial"/>
              <a:buChar char="•"/>
              <a:defRPr lang="en-US" sz="1000" kern="1200" spc="0" baseline="0" dirty="0" smtClean="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4pPr>
            <a:lvl5pPr marL="528638" indent="-83344" algn="l" defTabSz="685800" rtl="0" eaLnBrk="1" latinLnBrk="0" hangingPunct="1">
              <a:lnSpc>
                <a:spcPct val="90000"/>
              </a:lnSpc>
              <a:spcBef>
                <a:spcPts val="225"/>
              </a:spcBef>
              <a:buClr>
                <a:srgbClr val="63AC32"/>
              </a:buClr>
              <a:buSzPct val="110000"/>
              <a:buFont typeface="Arial"/>
              <a:buChar char="•"/>
              <a:defRPr lang="en-US" sz="1000" kern="1200" spc="0" baseline="0" dirty="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+mn-lt"/>
              </a:rPr>
              <a:t>Analytics and Consultative Services – </a:t>
            </a:r>
            <a:r>
              <a:rPr lang="en-US" sz="2000" b="1" dirty="0" smtClean="0">
                <a:solidFill>
                  <a:schemeClr val="accent6"/>
                </a:solidFill>
                <a:latin typeface="+mn-lt"/>
              </a:rPr>
              <a:t>Concise and strategic recommendations based on plan performance trend data</a:t>
            </a:r>
            <a:endParaRPr lang="en-US" sz="20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41515" y="863302"/>
            <a:ext cx="8119991" cy="603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rgbClr val="046FB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accent6"/>
                </a:solidFill>
              </a:rPr>
              <a:t>Data is Worthless – It’s How You Use it that Matters!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14709"/>
            <a:ext cx="9144000" cy="7509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79C1"/>
                </a:solidFill>
              </a:rPr>
              <a:t>Member behavior </a:t>
            </a:r>
            <a:r>
              <a:rPr lang="en-US" dirty="0">
                <a:solidFill>
                  <a:srgbClr val="0079C1"/>
                </a:solidFill>
              </a:rPr>
              <a:t>d</a:t>
            </a:r>
            <a:r>
              <a:rPr lang="en-US" dirty="0" smtClean="0">
                <a:solidFill>
                  <a:srgbClr val="0079C1"/>
                </a:solidFill>
              </a:rPr>
              <a:t>ata</a:t>
            </a:r>
            <a:endParaRPr lang="en-US" dirty="0">
              <a:solidFill>
                <a:srgbClr val="0079C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7C95-3A7F-4C90-9D28-0B573484ACD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54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7967"/>
            <a:ext cx="9144000" cy="677021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data </a:t>
            </a:r>
            <a:r>
              <a:rPr lang="en-US" sz="2800" dirty="0"/>
              <a:t>b</a:t>
            </a:r>
            <a:r>
              <a:rPr lang="en-US" sz="2800" dirty="0" smtClean="0"/>
              <a:t>ehind </a:t>
            </a:r>
            <a:r>
              <a:rPr lang="en-US" sz="2800" dirty="0"/>
              <a:t>d</a:t>
            </a:r>
            <a:r>
              <a:rPr lang="en-US" sz="2800" dirty="0" smtClean="0"/>
              <a:t>igital </a:t>
            </a:r>
            <a:r>
              <a:rPr lang="en-US" sz="2800" dirty="0"/>
              <a:t>m</a:t>
            </a:r>
            <a:r>
              <a:rPr lang="en-US" sz="2800" dirty="0" smtClean="0"/>
              <a:t>essaging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092" y="834988"/>
            <a:ext cx="2852504" cy="1121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Robust analytics allow us to engage members with tailored, targeted and timely information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1167297" y="2886115"/>
            <a:ext cx="2169004" cy="446571"/>
          </a:xfrm>
          <a:prstGeom prst="roundRect">
            <a:avLst/>
          </a:prstGeom>
          <a:solidFill>
            <a:schemeClr val="bg1"/>
          </a:solidFill>
          <a:ln>
            <a:solidFill>
              <a:srgbClr val="75B93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2880" rtlCol="0" anchor="ctr" anchorCtr="0"/>
          <a:lstStyle/>
          <a:p>
            <a:pPr algn="ctr"/>
            <a:endParaRPr lang="en-US" sz="3200" dirty="0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65009" y="4701042"/>
            <a:ext cx="2532784" cy="466065"/>
          </a:xfrm>
          <a:prstGeom prst="roundRect">
            <a:avLst/>
          </a:prstGeom>
          <a:solidFill>
            <a:schemeClr val="bg1"/>
          </a:solidFill>
          <a:ln>
            <a:solidFill>
              <a:srgbClr val="75B93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2880" rtlCol="0" anchor="ctr" anchorCtr="0"/>
          <a:lstStyle/>
          <a:p>
            <a:pPr algn="ctr"/>
            <a:endParaRPr lang="en-US" sz="3200" dirty="0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80529" y="5467704"/>
            <a:ext cx="2940094" cy="615701"/>
          </a:xfrm>
          <a:prstGeom prst="roundRect">
            <a:avLst/>
          </a:prstGeom>
          <a:solidFill>
            <a:schemeClr val="bg1"/>
          </a:solidFill>
          <a:ln>
            <a:solidFill>
              <a:srgbClr val="75B93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2880" rtlCol="0" anchor="ctr" anchorCtr="0"/>
          <a:lstStyle/>
          <a:p>
            <a:pPr algn="ctr"/>
            <a:endParaRPr lang="en-US" sz="3200" dirty="0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66484" y="4728930"/>
            <a:ext cx="2604013" cy="460062"/>
          </a:xfrm>
          <a:prstGeom prst="roundRect">
            <a:avLst/>
          </a:prstGeom>
          <a:solidFill>
            <a:schemeClr val="bg1"/>
          </a:solidFill>
          <a:ln>
            <a:solidFill>
              <a:srgbClr val="75B93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2880" rtlCol="0" anchor="ctr" anchorCtr="0"/>
          <a:lstStyle/>
          <a:p>
            <a:pPr algn="ctr"/>
            <a:endParaRPr lang="en-US" sz="3200" dirty="0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34698" y="2959574"/>
            <a:ext cx="1994549" cy="433292"/>
          </a:xfrm>
          <a:prstGeom prst="roundRect">
            <a:avLst/>
          </a:prstGeom>
          <a:solidFill>
            <a:schemeClr val="bg1"/>
          </a:solidFill>
          <a:ln>
            <a:solidFill>
              <a:srgbClr val="75B93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2880" rtlCol="0" anchor="ctr" anchorCtr="0"/>
          <a:lstStyle/>
          <a:p>
            <a:pPr algn="ctr"/>
            <a:endParaRPr lang="en-US" sz="3200" dirty="0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69714" y="1044078"/>
            <a:ext cx="2222047" cy="496034"/>
          </a:xfrm>
          <a:prstGeom prst="roundRect">
            <a:avLst/>
          </a:prstGeom>
          <a:solidFill>
            <a:schemeClr val="bg1"/>
          </a:solidFill>
          <a:ln>
            <a:solidFill>
              <a:srgbClr val="75B93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2880" rtlCol="0" anchor="ctr" anchorCtr="0"/>
          <a:lstStyle/>
          <a:p>
            <a:pPr algn="ctr"/>
            <a:endParaRPr lang="en-US" sz="3200" dirty="0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93573" y="1088607"/>
            <a:ext cx="2268027" cy="1457275"/>
            <a:chOff x="264484" y="1013982"/>
            <a:chExt cx="1701020" cy="1092956"/>
          </a:xfrm>
        </p:grpSpPr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793930" y="1417497"/>
              <a:ext cx="689441" cy="689441"/>
              <a:chOff x="253999" y="1492953"/>
              <a:chExt cx="1298448" cy="1298448"/>
            </a:xfrm>
          </p:grpSpPr>
          <p:sp>
            <p:nvSpPr>
              <p:cNvPr id="16" name="Oval 15"/>
              <p:cNvSpPr>
                <a:spLocks/>
              </p:cNvSpPr>
              <p:nvPr/>
            </p:nvSpPr>
            <p:spPr>
              <a:xfrm>
                <a:off x="253999" y="1492953"/>
                <a:ext cx="1298448" cy="1298448"/>
              </a:xfrm>
              <a:prstGeom prst="ellipse">
                <a:avLst/>
              </a:prstGeom>
              <a:noFill/>
              <a:ln w="57150" cmpd="sng">
                <a:solidFill>
                  <a:srgbClr val="135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137160" rtlCol="0" anchor="ctr" anchorCtr="0"/>
              <a:lstStyle/>
              <a:p>
                <a:pPr algn="ctr"/>
                <a:endParaRPr lang="en-US" sz="2400" dirty="0">
                  <a:gradFill>
                    <a:gsLst>
                      <a:gs pos="0">
                        <a:schemeClr val="bg1"/>
                      </a:gs>
                      <a:gs pos="98000">
                        <a:schemeClr val="bg1"/>
                      </a:gs>
                    </a:gsLst>
                    <a:lin ang="5400000" scaled="0"/>
                  </a:gradFill>
                  <a:ea typeface="Segoe UI Black" panose="020B0A02040204020203" pitchFamily="34" charset="0"/>
                  <a:cs typeface="Segoe UI Black" panose="020B0A02040204020203" pitchFamily="34" charset="0"/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3399" y="1735666"/>
                <a:ext cx="715490" cy="715490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264484" y="1013982"/>
              <a:ext cx="1701020" cy="318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600"/>
                </a:spcBef>
                <a:buClr>
                  <a:srgbClr val="CC0000"/>
                </a:buClr>
                <a:buSzPct val="110000"/>
              </a:pPr>
              <a:r>
                <a:rPr lang="en-US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Member</a:t>
              </a:r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goes to </a:t>
              </a:r>
              <a:r>
                <a:rPr lang="en-US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doctor or pharmacy</a:t>
              </a:r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81103" y="1338537"/>
              <a:ext cx="276786" cy="196902"/>
              <a:chOff x="1578046" y="1520138"/>
              <a:chExt cx="276786" cy="196902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1620520" y="1534160"/>
                <a:ext cx="182880" cy="182880"/>
              </a:xfrm>
              <a:prstGeom prst="roundRect">
                <a:avLst/>
              </a:prstGeom>
              <a:solidFill>
                <a:srgbClr val="0C5CA2"/>
              </a:solidFill>
              <a:ln>
                <a:solidFill>
                  <a:srgbClr val="0C5C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182880" rtlCol="0" anchor="ctr" anchorCtr="0"/>
              <a:lstStyle/>
              <a:p>
                <a:pPr algn="ctr"/>
                <a:endParaRPr lang="en-US" sz="3200" dirty="0">
                  <a:gradFill>
                    <a:gsLst>
                      <a:gs pos="0">
                        <a:schemeClr val="bg1"/>
                      </a:gs>
                      <a:gs pos="98000">
                        <a:schemeClr val="bg1"/>
                      </a:gs>
                    </a:gsLst>
                    <a:lin ang="5400000" scaled="0"/>
                  </a:gradFill>
                  <a:ea typeface="Segoe UI Black" panose="020B0A02040204020203" pitchFamily="34" charset="0"/>
                  <a:cs typeface="Segoe UI Black" panose="020B0A02040204020203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578046" y="1520138"/>
                <a:ext cx="276786" cy="193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600"/>
                  </a:spcBef>
                  <a:buClr>
                    <a:srgbClr val="CC0000"/>
                  </a:buClr>
                  <a:buSzPct val="110000"/>
                </a:pPr>
                <a:r>
                  <a:rPr lang="en-US" sz="12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</a:t>
                </a:r>
                <a:endParaRPr lang="en-US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6085620" y="1855512"/>
            <a:ext cx="1943627" cy="1642838"/>
            <a:chOff x="2546060" y="1334493"/>
            <a:chExt cx="1457720" cy="1232128"/>
          </a:xfrm>
        </p:grpSpPr>
        <p:grpSp>
          <p:nvGrpSpPr>
            <p:cNvPr id="19" name="Group 18"/>
            <p:cNvGrpSpPr>
              <a:grpSpLocks noChangeAspect="1"/>
            </p:cNvGrpSpPr>
            <p:nvPr/>
          </p:nvGrpSpPr>
          <p:grpSpPr>
            <a:xfrm>
              <a:off x="2918055" y="1409867"/>
              <a:ext cx="704700" cy="704700"/>
              <a:chOff x="1706879" y="1492953"/>
              <a:chExt cx="1298448" cy="1298448"/>
            </a:xfrm>
          </p:grpSpPr>
          <p:sp>
            <p:nvSpPr>
              <p:cNvPr id="24" name="Oval 23"/>
              <p:cNvSpPr>
                <a:spLocks/>
              </p:cNvSpPr>
              <p:nvPr/>
            </p:nvSpPr>
            <p:spPr>
              <a:xfrm>
                <a:off x="1706879" y="1492953"/>
                <a:ext cx="1298448" cy="1298448"/>
              </a:xfrm>
              <a:prstGeom prst="ellipse">
                <a:avLst/>
              </a:prstGeom>
              <a:noFill/>
              <a:ln w="57150" cmpd="sng">
                <a:solidFill>
                  <a:srgbClr val="135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137160" rtlCol="0" anchor="ctr" anchorCtr="0"/>
              <a:lstStyle/>
              <a:p>
                <a:pPr algn="ctr"/>
                <a:endParaRPr lang="en-US" sz="2400" dirty="0">
                  <a:gradFill>
                    <a:gsLst>
                      <a:gs pos="0">
                        <a:schemeClr val="bg1"/>
                      </a:gs>
                      <a:gs pos="98000">
                        <a:schemeClr val="bg1"/>
                      </a:gs>
                    </a:gsLst>
                    <a:lin ang="5400000" scaled="0"/>
                  </a:gradFill>
                  <a:ea typeface="Segoe UI Black" panose="020B0A02040204020203" pitchFamily="34" charset="0"/>
                  <a:cs typeface="Segoe UI Black" panose="020B0A02040204020203" pitchFamily="34" charset="0"/>
                </a:endParaRPr>
              </a:p>
            </p:txBody>
          </p:sp>
          <p:pic>
            <p:nvPicPr>
              <p:cNvPr id="25" name="Picture 24" descr="laptops.png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92487" y="1735666"/>
                <a:ext cx="747889" cy="747889"/>
              </a:xfrm>
              <a:prstGeom prst="rect">
                <a:avLst/>
              </a:prstGeom>
            </p:spPr>
          </p:pic>
        </p:grpSp>
        <p:sp>
          <p:nvSpPr>
            <p:cNvPr id="20" name="TextBox 19"/>
            <p:cNvSpPr txBox="1"/>
            <p:nvPr/>
          </p:nvSpPr>
          <p:spPr>
            <a:xfrm>
              <a:off x="2546060" y="2123423"/>
              <a:ext cx="145772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600"/>
                </a:spcBef>
                <a:buClr>
                  <a:srgbClr val="CC0000"/>
                </a:buClr>
                <a:buSzPct val="110000"/>
              </a:pPr>
              <a:r>
                <a:rPr lang="en-US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Provider </a:t>
              </a:r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submits claim to </a:t>
              </a:r>
              <a:r>
                <a:rPr lang="en-US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CoreSource for processing</a:t>
              </a:r>
              <a:endPara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916989" y="1334493"/>
              <a:ext cx="276786" cy="196902"/>
              <a:chOff x="1578046" y="1520138"/>
              <a:chExt cx="276786" cy="196902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1620520" y="1534160"/>
                <a:ext cx="182880" cy="182880"/>
              </a:xfrm>
              <a:prstGeom prst="roundRect">
                <a:avLst/>
              </a:prstGeom>
              <a:solidFill>
                <a:srgbClr val="0C5CA2"/>
              </a:solidFill>
              <a:ln>
                <a:solidFill>
                  <a:srgbClr val="0C5C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182880" rtlCol="0" anchor="ctr" anchorCtr="0"/>
              <a:lstStyle/>
              <a:p>
                <a:pPr algn="ctr"/>
                <a:endParaRPr lang="en-US" sz="3200" dirty="0">
                  <a:gradFill>
                    <a:gsLst>
                      <a:gs pos="0">
                        <a:schemeClr val="bg1"/>
                      </a:gs>
                      <a:gs pos="98000">
                        <a:schemeClr val="bg1"/>
                      </a:gs>
                    </a:gsLst>
                    <a:lin ang="5400000" scaled="0"/>
                  </a:gradFill>
                  <a:ea typeface="Segoe UI Black" panose="020B0A02040204020203" pitchFamily="34" charset="0"/>
                  <a:cs typeface="Segoe UI Black" panose="020B0A02040204020203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578046" y="1520138"/>
                <a:ext cx="276786" cy="193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600"/>
                  </a:spcBef>
                  <a:buClr>
                    <a:srgbClr val="CC0000"/>
                  </a:buClr>
                  <a:buSzPct val="110000"/>
                </a:pPr>
                <a:r>
                  <a:rPr lang="en-US" sz="12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endParaRPr lang="en-US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1952226" y="3627442"/>
            <a:ext cx="6437208" cy="1523727"/>
            <a:chOff x="1692153" y="1346719"/>
            <a:chExt cx="4827906" cy="1142795"/>
          </a:xfrm>
        </p:grpSpPr>
        <p:grpSp>
          <p:nvGrpSpPr>
            <p:cNvPr id="27" name="Group 26"/>
            <p:cNvGrpSpPr>
              <a:grpSpLocks noChangeAspect="1"/>
            </p:cNvGrpSpPr>
            <p:nvPr/>
          </p:nvGrpSpPr>
          <p:grpSpPr>
            <a:xfrm>
              <a:off x="1692153" y="1403801"/>
              <a:ext cx="4158317" cy="716832"/>
              <a:chOff x="-3026066" y="1408287"/>
              <a:chExt cx="7532250" cy="1298448"/>
            </a:xfrm>
          </p:grpSpPr>
          <p:sp>
            <p:nvSpPr>
              <p:cNvPr id="32" name="Oval 31"/>
              <p:cNvSpPr>
                <a:spLocks/>
              </p:cNvSpPr>
              <p:nvPr/>
            </p:nvSpPr>
            <p:spPr>
              <a:xfrm>
                <a:off x="3207736" y="1408287"/>
                <a:ext cx="1298448" cy="1298448"/>
              </a:xfrm>
              <a:prstGeom prst="ellipse">
                <a:avLst/>
              </a:prstGeom>
              <a:noFill/>
              <a:ln w="57150" cmpd="sng">
                <a:solidFill>
                  <a:srgbClr val="135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137160" rtlCol="0" anchor="ctr" anchorCtr="0"/>
              <a:lstStyle/>
              <a:p>
                <a:pPr algn="ctr"/>
                <a:endParaRPr lang="en-US" sz="2400" dirty="0">
                  <a:gradFill>
                    <a:gsLst>
                      <a:gs pos="0">
                        <a:schemeClr val="bg1"/>
                      </a:gs>
                      <a:gs pos="98000">
                        <a:schemeClr val="bg1"/>
                      </a:gs>
                    </a:gsLst>
                    <a:lin ang="5400000" scaled="0"/>
                  </a:gradFill>
                  <a:ea typeface="Segoe UI Black" panose="020B0A02040204020203" pitchFamily="34" charset="0"/>
                  <a:cs typeface="Segoe UI Black" panose="020B0A02040204020203" pitchFamily="34" charset="0"/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3026066" y="1655366"/>
                <a:ext cx="722489" cy="722489"/>
              </a:xfrm>
              <a:prstGeom prst="rect">
                <a:avLst/>
              </a:prstGeom>
            </p:spPr>
          </p:pic>
        </p:grpSp>
        <p:sp>
          <p:nvSpPr>
            <p:cNvPr id="28" name="TextBox 27"/>
            <p:cNvSpPr txBox="1"/>
            <p:nvPr/>
          </p:nvSpPr>
          <p:spPr>
            <a:xfrm>
              <a:off x="4483866" y="2170965"/>
              <a:ext cx="2036193" cy="318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600"/>
                </a:spcBef>
                <a:buClr>
                  <a:srgbClr val="CC0000"/>
                </a:buClr>
                <a:buSzPct val="110000"/>
              </a:pPr>
              <a:r>
                <a:rPr lang="en-US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Eligibility and Claims data </a:t>
              </a:r>
              <a:r>
                <a:rPr lang="en-US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 processed, stored and analyzed </a:t>
              </a:r>
              <a:endPara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087537" y="1346719"/>
              <a:ext cx="276786" cy="196902"/>
              <a:chOff x="1578046" y="1520138"/>
              <a:chExt cx="276786" cy="196902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1620520" y="1534160"/>
                <a:ext cx="182880" cy="182880"/>
              </a:xfrm>
              <a:prstGeom prst="roundRect">
                <a:avLst/>
              </a:prstGeom>
              <a:solidFill>
                <a:srgbClr val="0C5CA2"/>
              </a:solidFill>
              <a:ln>
                <a:solidFill>
                  <a:srgbClr val="0C5C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182880" rtlCol="0" anchor="ctr" anchorCtr="0"/>
              <a:lstStyle/>
              <a:p>
                <a:pPr algn="ctr"/>
                <a:endParaRPr lang="en-US" sz="3200" dirty="0">
                  <a:gradFill>
                    <a:gsLst>
                      <a:gs pos="0">
                        <a:schemeClr val="bg1"/>
                      </a:gs>
                      <a:gs pos="98000">
                        <a:schemeClr val="bg1"/>
                      </a:gs>
                    </a:gsLst>
                    <a:lin ang="5400000" scaled="0"/>
                  </a:gradFill>
                  <a:ea typeface="Segoe UI Black" panose="020B0A02040204020203" pitchFamily="34" charset="0"/>
                  <a:cs typeface="Segoe UI Black" panose="020B0A02040204020203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578046" y="1520138"/>
                <a:ext cx="276786" cy="193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600"/>
                  </a:spcBef>
                  <a:buClr>
                    <a:srgbClr val="CC0000"/>
                  </a:buClr>
                  <a:buSzPct val="110000"/>
                </a:pPr>
                <a:r>
                  <a:rPr lang="en-US" sz="12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</a:t>
                </a:r>
                <a:endParaRPr lang="en-US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240368" y="4342510"/>
            <a:ext cx="2680737" cy="1442389"/>
            <a:chOff x="4507560" y="3112913"/>
            <a:chExt cx="2010553" cy="1081792"/>
          </a:xfrm>
        </p:grpSpPr>
        <p:sp>
          <p:nvSpPr>
            <p:cNvPr id="40" name="Oval 39"/>
            <p:cNvSpPr>
              <a:spLocks/>
            </p:cNvSpPr>
            <p:nvPr/>
          </p:nvSpPr>
          <p:spPr>
            <a:xfrm>
              <a:off x="5158853" y="3178047"/>
              <a:ext cx="713628" cy="713628"/>
            </a:xfrm>
            <a:prstGeom prst="ellipse">
              <a:avLst/>
            </a:prstGeom>
            <a:noFill/>
            <a:ln w="57150" cmpd="sng">
              <a:solidFill>
                <a:srgbClr val="135E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37160" rtlCol="0" anchor="ctr" anchorCtr="0"/>
            <a:lstStyle/>
            <a:p>
              <a:pPr algn="ctr"/>
              <a:endParaRPr lang="en-US" sz="2400" dirty="0">
                <a:gradFill>
                  <a:gsLst>
                    <a:gs pos="0">
                      <a:schemeClr val="bg1"/>
                    </a:gs>
                    <a:gs pos="98000">
                      <a:schemeClr val="bg1"/>
                    </a:gs>
                  </a:gsLst>
                  <a:lin ang="5400000" scaled="0"/>
                </a:gra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507560" y="4000806"/>
              <a:ext cx="2010553" cy="193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600"/>
                </a:spcBef>
                <a:buClr>
                  <a:srgbClr val="CC0000"/>
                </a:buClr>
                <a:buSzPct val="110000"/>
              </a:pPr>
              <a:endPara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5120858" y="3112913"/>
              <a:ext cx="276786" cy="196902"/>
              <a:chOff x="1578046" y="1520138"/>
              <a:chExt cx="276786" cy="196902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1620520" y="1534160"/>
                <a:ext cx="182880" cy="182880"/>
              </a:xfrm>
              <a:prstGeom prst="roundRect">
                <a:avLst/>
              </a:prstGeom>
              <a:solidFill>
                <a:srgbClr val="0C5CA2"/>
              </a:solidFill>
              <a:ln>
                <a:solidFill>
                  <a:srgbClr val="0C5C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182880" rtlCol="0" anchor="ctr" anchorCtr="0"/>
              <a:lstStyle/>
              <a:p>
                <a:pPr algn="ctr"/>
                <a:endParaRPr lang="en-US" sz="3200" dirty="0">
                  <a:gradFill>
                    <a:gsLst>
                      <a:gs pos="0">
                        <a:schemeClr val="bg1"/>
                      </a:gs>
                      <a:gs pos="98000">
                        <a:schemeClr val="bg1"/>
                      </a:gs>
                    </a:gsLst>
                    <a:lin ang="5400000" scaled="0"/>
                  </a:gradFill>
                  <a:ea typeface="Segoe UI Black" panose="020B0A02040204020203" pitchFamily="34" charset="0"/>
                  <a:cs typeface="Segoe UI Black" panose="020B0A02040204020203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578046" y="1520138"/>
                <a:ext cx="276786" cy="193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600"/>
                  </a:spcBef>
                  <a:buClr>
                    <a:srgbClr val="CC0000"/>
                  </a:buClr>
                  <a:buSzPct val="110000"/>
                </a:pPr>
                <a:r>
                  <a:rPr lang="en-US" sz="12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</a:t>
                </a:r>
                <a:endParaRPr lang="en-US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925141" y="3626967"/>
            <a:ext cx="2633639" cy="1489492"/>
            <a:chOff x="1792982" y="2477642"/>
            <a:chExt cx="1975229" cy="1117119"/>
          </a:xfrm>
        </p:grpSpPr>
        <p:sp>
          <p:nvSpPr>
            <p:cNvPr id="43" name="TextBox 42"/>
            <p:cNvSpPr txBox="1"/>
            <p:nvPr/>
          </p:nvSpPr>
          <p:spPr>
            <a:xfrm>
              <a:off x="1792982" y="3276212"/>
              <a:ext cx="1975229" cy="318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600"/>
                </a:spcBef>
                <a:buClr>
                  <a:srgbClr val="CC0000"/>
                </a:buClr>
                <a:buSzPct val="110000"/>
              </a:pPr>
              <a:r>
                <a:rPr lang="en-US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CoreSource</a:t>
              </a:r>
              <a:r>
                <a:rPr lang="en-US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sends tailored message to </a:t>
              </a:r>
              <a:r>
                <a:rPr lang="en-US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member</a:t>
              </a:r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2366854" y="2477642"/>
              <a:ext cx="745249" cy="708618"/>
              <a:chOff x="2366854" y="2477642"/>
              <a:chExt cx="745249" cy="708618"/>
            </a:xfrm>
          </p:grpSpPr>
          <p:sp>
            <p:nvSpPr>
              <p:cNvPr id="50" name="Oval 49"/>
              <p:cNvSpPr>
                <a:spLocks/>
              </p:cNvSpPr>
              <p:nvPr/>
            </p:nvSpPr>
            <p:spPr>
              <a:xfrm>
                <a:off x="2444112" y="2518269"/>
                <a:ext cx="667991" cy="667991"/>
              </a:xfrm>
              <a:prstGeom prst="ellipse">
                <a:avLst/>
              </a:prstGeom>
              <a:noFill/>
              <a:ln w="57150" cmpd="sng">
                <a:solidFill>
                  <a:srgbClr val="135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137160" rtlCol="0" anchor="ctr" anchorCtr="0"/>
              <a:lstStyle/>
              <a:p>
                <a:pPr algn="ctr"/>
                <a:endParaRPr lang="en-US" sz="2400" dirty="0">
                  <a:gradFill>
                    <a:gsLst>
                      <a:gs pos="0">
                        <a:schemeClr val="bg1"/>
                      </a:gs>
                      <a:gs pos="98000">
                        <a:schemeClr val="bg1"/>
                      </a:gs>
                    </a:gsLst>
                    <a:lin ang="5400000" scaled="0"/>
                  </a:gradFill>
                  <a:ea typeface="Segoe UI Black" panose="020B0A02040204020203" pitchFamily="34" charset="0"/>
                  <a:cs typeface="Segoe UI Black" panose="020B0A02040204020203" pitchFamily="34" charset="0"/>
                </a:endParaRPr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2366854" y="2477642"/>
                <a:ext cx="276786" cy="196902"/>
                <a:chOff x="1578046" y="1520138"/>
                <a:chExt cx="276786" cy="196902"/>
              </a:xfrm>
            </p:grpSpPr>
            <p:sp>
              <p:nvSpPr>
                <p:cNvPr id="47" name="Rounded Rectangle 46"/>
                <p:cNvSpPr/>
                <p:nvPr/>
              </p:nvSpPr>
              <p:spPr>
                <a:xfrm>
                  <a:off x="1620520" y="1534160"/>
                  <a:ext cx="182880" cy="182880"/>
                </a:xfrm>
                <a:prstGeom prst="roundRect">
                  <a:avLst/>
                </a:prstGeom>
                <a:solidFill>
                  <a:srgbClr val="0C5CA2"/>
                </a:solidFill>
                <a:ln>
                  <a:solidFill>
                    <a:srgbClr val="0C5CA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182880" rtlCol="0" anchor="ctr" anchorCtr="0"/>
                <a:lstStyle/>
                <a:p>
                  <a:pPr algn="ctr"/>
                  <a:endParaRPr lang="en-US" sz="3200" dirty="0">
                    <a:gradFill>
                      <a:gsLst>
                        <a:gs pos="0">
                          <a:schemeClr val="bg1"/>
                        </a:gs>
                        <a:gs pos="98000">
                          <a:schemeClr val="bg1"/>
                        </a:gs>
                      </a:gsLst>
                      <a:lin ang="5400000" scaled="0"/>
                    </a:gradFill>
                    <a:ea typeface="Segoe UI Black" panose="020B0A02040204020203" pitchFamily="34" charset="0"/>
                    <a:cs typeface="Segoe UI Black" panose="020B0A02040204020203" pitchFamily="34" charset="0"/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1578046" y="1520138"/>
                  <a:ext cx="276786" cy="1938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1600"/>
                    </a:spcBef>
                    <a:buClr>
                      <a:srgbClr val="CC0000"/>
                    </a:buClr>
                    <a:buSzPct val="110000"/>
                  </a:pPr>
                  <a:r>
                    <a:rPr lang="en-US" sz="1200" b="1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5</a:t>
                  </a:r>
                  <a:endParaRPr lang="en-US" sz="1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1" name="Group 50"/>
          <p:cNvGrpSpPr/>
          <p:nvPr/>
        </p:nvGrpSpPr>
        <p:grpSpPr>
          <a:xfrm>
            <a:off x="1013340" y="1834414"/>
            <a:ext cx="2456374" cy="1468107"/>
            <a:chOff x="1880406" y="3903206"/>
            <a:chExt cx="1842280" cy="1101080"/>
          </a:xfrm>
        </p:grpSpPr>
        <p:grpSp>
          <p:nvGrpSpPr>
            <p:cNvPr id="52" name="Group 51"/>
            <p:cNvGrpSpPr>
              <a:grpSpLocks noChangeAspect="1"/>
            </p:cNvGrpSpPr>
            <p:nvPr/>
          </p:nvGrpSpPr>
          <p:grpSpPr>
            <a:xfrm>
              <a:off x="2472894" y="3944719"/>
              <a:ext cx="657954" cy="657954"/>
              <a:chOff x="7447845" y="1408287"/>
              <a:chExt cx="1298448" cy="1298448"/>
            </a:xfrm>
          </p:grpSpPr>
          <p:sp>
            <p:nvSpPr>
              <p:cNvPr id="57" name="Oval 56"/>
              <p:cNvSpPr>
                <a:spLocks/>
              </p:cNvSpPr>
              <p:nvPr/>
            </p:nvSpPr>
            <p:spPr>
              <a:xfrm>
                <a:off x="7447845" y="1408287"/>
                <a:ext cx="1298448" cy="1298448"/>
              </a:xfrm>
              <a:prstGeom prst="ellipse">
                <a:avLst/>
              </a:prstGeom>
              <a:noFill/>
              <a:ln w="57150" cmpd="sng">
                <a:solidFill>
                  <a:srgbClr val="135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137160" rtlCol="0" anchor="ctr" anchorCtr="0"/>
              <a:lstStyle/>
              <a:p>
                <a:pPr algn="ctr"/>
                <a:endParaRPr lang="en-US" sz="2400" dirty="0">
                  <a:gradFill>
                    <a:gsLst>
                      <a:gs pos="0">
                        <a:schemeClr val="bg1"/>
                      </a:gs>
                      <a:gs pos="98000">
                        <a:schemeClr val="bg1"/>
                      </a:gs>
                    </a:gsLst>
                    <a:lin ang="5400000" scaled="0"/>
                  </a:gradFill>
                  <a:ea typeface="Segoe UI Black" panose="020B0A02040204020203" pitchFamily="34" charset="0"/>
                  <a:cs typeface="Segoe UI Black" panose="020B0A02040204020203" pitchFamily="34" charset="0"/>
                </a:endParaRPr>
              </a:p>
            </p:txBody>
          </p:sp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44178" y="1673577"/>
                <a:ext cx="711200" cy="711200"/>
              </a:xfrm>
              <a:prstGeom prst="rect">
                <a:avLst/>
              </a:prstGeom>
            </p:spPr>
          </p:pic>
        </p:grpSp>
        <p:sp>
          <p:nvSpPr>
            <p:cNvPr id="53" name="TextBox 52"/>
            <p:cNvSpPr txBox="1"/>
            <p:nvPr/>
          </p:nvSpPr>
          <p:spPr>
            <a:xfrm>
              <a:off x="1880406" y="4685737"/>
              <a:ext cx="1842280" cy="318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600"/>
                </a:spcBef>
                <a:buClr>
                  <a:srgbClr val="CC0000"/>
                </a:buClr>
                <a:buSzPct val="110000"/>
              </a:pPr>
              <a:r>
                <a:rPr lang="en-US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Member is smarter, more confident and informed</a:t>
              </a:r>
              <a:endParaRPr lang="en-US" sz="933" b="1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2395910" y="3903206"/>
              <a:ext cx="276786" cy="196902"/>
              <a:chOff x="1578046" y="1520138"/>
              <a:chExt cx="276786" cy="196902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1620520" y="1534160"/>
                <a:ext cx="182880" cy="182880"/>
              </a:xfrm>
              <a:prstGeom prst="roundRect">
                <a:avLst/>
              </a:prstGeom>
              <a:solidFill>
                <a:srgbClr val="0C5CA2"/>
              </a:solidFill>
              <a:ln>
                <a:solidFill>
                  <a:srgbClr val="0C5C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182880" rtlCol="0" anchor="ctr" anchorCtr="0"/>
              <a:lstStyle/>
              <a:p>
                <a:pPr algn="ctr"/>
                <a:endParaRPr lang="en-US" sz="3200" dirty="0">
                  <a:gradFill>
                    <a:gsLst>
                      <a:gs pos="0">
                        <a:schemeClr val="bg1"/>
                      </a:gs>
                      <a:gs pos="98000">
                        <a:schemeClr val="bg1"/>
                      </a:gs>
                    </a:gsLst>
                    <a:lin ang="5400000" scaled="0"/>
                  </a:gradFill>
                  <a:ea typeface="Segoe UI Black" panose="020B0A02040204020203" pitchFamily="34" charset="0"/>
                  <a:cs typeface="Segoe UI Black" panose="020B0A02040204020203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578046" y="1520138"/>
                <a:ext cx="276786" cy="193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600"/>
                  </a:spcBef>
                  <a:buClr>
                    <a:srgbClr val="CC0000"/>
                  </a:buClr>
                  <a:buSzPct val="110000"/>
                </a:pPr>
                <a:r>
                  <a:rPr lang="en-US" sz="12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6</a:t>
                </a:r>
                <a:endParaRPr lang="en-US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00431">
            <a:off x="5436659" y="1606144"/>
            <a:ext cx="1008810" cy="100881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79230">
            <a:off x="7584085" y="3479746"/>
            <a:ext cx="1008810" cy="100881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842579">
            <a:off x="1946317" y="5084399"/>
            <a:ext cx="1008810" cy="100881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99913">
            <a:off x="474155" y="3401966"/>
            <a:ext cx="1008810" cy="1008810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3025596" y="5605033"/>
            <a:ext cx="312738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600"/>
              </a:spcBef>
              <a:buClr>
                <a:srgbClr val="CC0000"/>
              </a:buClr>
              <a:buSzPct val="110000"/>
            </a:pPr>
            <a:r>
              <a:rPr lang="en-U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CoreSource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mines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for relevant 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366142" y="4500716"/>
            <a:ext cx="492558" cy="801846"/>
            <a:chOff x="3735977" y="3392866"/>
            <a:chExt cx="492558" cy="801846"/>
          </a:xfrm>
        </p:grpSpPr>
        <p:sp>
          <p:nvSpPr>
            <p:cNvPr id="35" name="Oval 34"/>
            <p:cNvSpPr/>
            <p:nvPr/>
          </p:nvSpPr>
          <p:spPr>
            <a:xfrm>
              <a:off x="3735977" y="3392866"/>
              <a:ext cx="492558" cy="492558"/>
            </a:xfrm>
            <a:prstGeom prst="ellipse">
              <a:avLst/>
            </a:prstGeom>
            <a:solidFill>
              <a:srgbClr val="75B93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 rot="686418">
              <a:off x="3845633" y="3822236"/>
              <a:ext cx="110394" cy="372476"/>
            </a:xfrm>
            <a:prstGeom prst="roundRect">
              <a:avLst/>
            </a:prstGeom>
            <a:solidFill>
              <a:srgbClr val="75B93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3785031" y="3440496"/>
              <a:ext cx="397663" cy="3976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Snip Single Corner Rectangle 64"/>
          <p:cNvSpPr/>
          <p:nvPr/>
        </p:nvSpPr>
        <p:spPr>
          <a:xfrm>
            <a:off x="6802286" y="3895839"/>
            <a:ext cx="418996" cy="599160"/>
          </a:xfrm>
          <a:prstGeom prst="snip1Rect">
            <a:avLst/>
          </a:prstGeom>
          <a:solidFill>
            <a:srgbClr val="75B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/>
          <p:nvPr/>
        </p:nvCxnSpPr>
        <p:spPr>
          <a:xfrm>
            <a:off x="6834293" y="4091782"/>
            <a:ext cx="37620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829941" y="4191930"/>
            <a:ext cx="37620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829937" y="4296434"/>
            <a:ext cx="37620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54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27" y="-81118"/>
            <a:ext cx="9102073" cy="1181529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What value does digital </a:t>
            </a:r>
            <a:r>
              <a:rPr lang="en-US" sz="2800" dirty="0"/>
              <a:t>m</a:t>
            </a:r>
            <a:r>
              <a:rPr lang="en-US" sz="2800" dirty="0" smtClean="0"/>
              <a:t>essaging </a:t>
            </a:r>
            <a:r>
              <a:rPr lang="en-US" sz="2800" dirty="0"/>
              <a:t>p</a:t>
            </a:r>
            <a:r>
              <a:rPr lang="en-US" sz="2800" dirty="0" smtClean="0"/>
              <a:t>rovide?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292262" y="960942"/>
            <a:ext cx="7732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Potential Cost Savings </a:t>
            </a:r>
            <a:r>
              <a:rPr lang="en-US" dirty="0" smtClean="0"/>
              <a:t>–  members can save money by being informed about lower cost services driving lower plan cost and better utilization of new services.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Example: Opportunity to utilize Telemedicine vs. ER or Urgent Care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Example: Notified when a brand name drug is scheduled to become generic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338564" y="2406158"/>
            <a:ext cx="7630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Stay Healthy  </a:t>
            </a:r>
            <a:r>
              <a:rPr lang="en-US" dirty="0" smtClean="0"/>
              <a:t>– members are empowered to better manage their health.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Example: </a:t>
            </a:r>
            <a:r>
              <a:rPr lang="en-US" dirty="0"/>
              <a:t>M</a:t>
            </a:r>
            <a:r>
              <a:rPr lang="en-US" dirty="0" smtClean="0"/>
              <a:t>ay be notified when due for preventative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Example: </a:t>
            </a:r>
            <a:r>
              <a:rPr lang="en-US" dirty="0"/>
              <a:t>M</a:t>
            </a:r>
            <a:r>
              <a:rPr lang="en-US" dirty="0" smtClean="0"/>
              <a:t>ay be notified when gaps in care are detected</a:t>
            </a:r>
            <a:endParaRPr lang="en-US" dirty="0"/>
          </a:p>
        </p:txBody>
      </p:sp>
      <p:sp>
        <p:nvSpPr>
          <p:cNvPr id="18" name="Oval 17"/>
          <p:cNvSpPr>
            <a:spLocks/>
          </p:cNvSpPr>
          <p:nvPr/>
        </p:nvSpPr>
        <p:spPr>
          <a:xfrm>
            <a:off x="215651" y="2406158"/>
            <a:ext cx="914400" cy="914400"/>
          </a:xfrm>
          <a:prstGeom prst="ellipse">
            <a:avLst/>
          </a:prstGeom>
          <a:noFill/>
          <a:ln w="57150" cmpd="sng">
            <a:solidFill>
              <a:srgbClr val="135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37160" rtlCol="0" anchor="ctr" anchorCtr="0"/>
          <a:lstStyle/>
          <a:p>
            <a:pPr algn="ctr"/>
            <a:endParaRPr lang="en-US" sz="2400" dirty="0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66" y="1276574"/>
            <a:ext cx="480509" cy="480509"/>
          </a:xfrm>
          <a:prstGeom prst="rect">
            <a:avLst/>
          </a:prstGeom>
        </p:spPr>
      </p:pic>
      <p:sp>
        <p:nvSpPr>
          <p:cNvPr id="25" name="Oval 24"/>
          <p:cNvSpPr>
            <a:spLocks/>
          </p:cNvSpPr>
          <p:nvPr/>
        </p:nvSpPr>
        <p:spPr>
          <a:xfrm>
            <a:off x="215651" y="1057202"/>
            <a:ext cx="914400" cy="914400"/>
          </a:xfrm>
          <a:prstGeom prst="ellipse">
            <a:avLst/>
          </a:prstGeom>
          <a:noFill/>
          <a:ln w="57150" cmpd="sng">
            <a:solidFill>
              <a:srgbClr val="135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37160" rtlCol="0" anchor="ctr" anchorCtr="0"/>
          <a:lstStyle/>
          <a:p>
            <a:pPr algn="ctr"/>
            <a:endParaRPr lang="en-US" sz="2400" dirty="0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107" y="2591523"/>
            <a:ext cx="506541" cy="5065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2262" y="3644462"/>
            <a:ext cx="7630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Employee Engagement </a:t>
            </a:r>
            <a:r>
              <a:rPr lang="en-US" dirty="0" smtClean="0"/>
              <a:t>– members are informed and engaged in their benefit options.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Example: Notified and reminded of new services such as transparency tools and telemedicine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4805" y="3705698"/>
            <a:ext cx="933702" cy="933702"/>
            <a:chOff x="3542271" y="482593"/>
            <a:chExt cx="704700" cy="704700"/>
          </a:xfrm>
        </p:grpSpPr>
        <p:grpSp>
          <p:nvGrpSpPr>
            <p:cNvPr id="12" name="Group 11"/>
            <p:cNvGrpSpPr/>
            <p:nvPr/>
          </p:nvGrpSpPr>
          <p:grpSpPr>
            <a:xfrm>
              <a:off x="3701485" y="524855"/>
              <a:ext cx="393497" cy="538988"/>
              <a:chOff x="2063240" y="946781"/>
              <a:chExt cx="637574" cy="873309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2063240" y="1325417"/>
                <a:ext cx="637574" cy="494673"/>
              </a:xfrm>
              <a:custGeom>
                <a:avLst/>
                <a:gdLst>
                  <a:gd name="connsiteX0" fmla="*/ 136145 w 398867"/>
                  <a:gd name="connsiteY0" fmla="*/ 0 h 309468"/>
                  <a:gd name="connsiteX1" fmla="*/ 262722 w 398867"/>
                  <a:gd name="connsiteY1" fmla="*/ 0 h 309468"/>
                  <a:gd name="connsiteX2" fmla="*/ 398867 w 398867"/>
                  <a:gd name="connsiteY2" fmla="*/ 136145 h 309468"/>
                  <a:gd name="connsiteX3" fmla="*/ 398867 w 398867"/>
                  <a:gd name="connsiteY3" fmla="*/ 309468 h 309468"/>
                  <a:gd name="connsiteX4" fmla="*/ 0 w 398867"/>
                  <a:gd name="connsiteY4" fmla="*/ 309468 h 309468"/>
                  <a:gd name="connsiteX5" fmla="*/ 0 w 398867"/>
                  <a:gd name="connsiteY5" fmla="*/ 136145 h 309468"/>
                  <a:gd name="connsiteX6" fmla="*/ 136145 w 398867"/>
                  <a:gd name="connsiteY6" fmla="*/ 0 h 309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8867" h="309468">
                    <a:moveTo>
                      <a:pt x="136145" y="0"/>
                    </a:moveTo>
                    <a:lnTo>
                      <a:pt x="262722" y="0"/>
                    </a:lnTo>
                    <a:cubicBezTo>
                      <a:pt x="337913" y="0"/>
                      <a:pt x="398867" y="60954"/>
                      <a:pt x="398867" y="136145"/>
                    </a:cubicBezTo>
                    <a:lnTo>
                      <a:pt x="398867" y="309468"/>
                    </a:lnTo>
                    <a:lnTo>
                      <a:pt x="0" y="309468"/>
                    </a:lnTo>
                    <a:lnTo>
                      <a:pt x="0" y="136145"/>
                    </a:lnTo>
                    <a:cubicBezTo>
                      <a:pt x="0" y="60954"/>
                      <a:pt x="60954" y="0"/>
                      <a:pt x="136145" y="0"/>
                    </a:cubicBezTo>
                    <a:close/>
                  </a:path>
                </a:pathLst>
              </a:custGeom>
              <a:solidFill>
                <a:srgbClr val="75B8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182880" rtlCol="0" anchor="ctr" anchorCtr="0"/>
              <a:lstStyle/>
              <a:p>
                <a:pPr algn="ctr"/>
                <a:endParaRPr lang="en-US" sz="3200" dirty="0">
                  <a:gradFill>
                    <a:gsLst>
                      <a:gs pos="0">
                        <a:schemeClr val="bg1"/>
                      </a:gs>
                      <a:gs pos="98000">
                        <a:schemeClr val="bg1"/>
                      </a:gs>
                    </a:gsLst>
                    <a:lin ang="5400000" scaled="0"/>
                  </a:gradFill>
                  <a:ea typeface="Segoe UI Black" panose="020B0A02040204020203" pitchFamily="34" charset="0"/>
                  <a:cs typeface="Segoe UI Black" panose="020B0A02040204020203" pitchFamily="34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155831" y="946781"/>
                <a:ext cx="415179" cy="429343"/>
              </a:xfrm>
              <a:prstGeom prst="ellipse">
                <a:avLst/>
              </a:prstGeom>
              <a:solidFill>
                <a:srgbClr val="75B84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182880" rtlCol="0" anchor="ctr" anchorCtr="0"/>
              <a:lstStyle/>
              <a:p>
                <a:pPr algn="ctr"/>
                <a:endParaRPr lang="en-US" sz="3200" dirty="0">
                  <a:gradFill>
                    <a:gsLst>
                      <a:gs pos="0">
                        <a:schemeClr val="bg1"/>
                      </a:gs>
                      <a:gs pos="98000">
                        <a:schemeClr val="bg1"/>
                      </a:gs>
                    </a:gsLst>
                    <a:lin ang="5400000" scaled="0"/>
                  </a:gradFill>
                  <a:ea typeface="Segoe UI Black" panose="020B0A02040204020203" pitchFamily="34" charset="0"/>
                  <a:cs typeface="Segoe UI Black" panose="020B0A02040204020203" pitchFamily="34" charset="0"/>
                </a:endParaRPr>
              </a:p>
            </p:txBody>
          </p:sp>
        </p:grpSp>
        <p:sp>
          <p:nvSpPr>
            <p:cNvPr id="13" name="Oval 12"/>
            <p:cNvSpPr>
              <a:spLocks/>
            </p:cNvSpPr>
            <p:nvPr/>
          </p:nvSpPr>
          <p:spPr>
            <a:xfrm>
              <a:off x="3542271" y="482593"/>
              <a:ext cx="704700" cy="704700"/>
            </a:xfrm>
            <a:prstGeom prst="ellipse">
              <a:avLst/>
            </a:prstGeom>
            <a:noFill/>
            <a:ln w="57150" cmpd="sng">
              <a:solidFill>
                <a:srgbClr val="135E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37160" rtlCol="0" anchor="ctr" anchorCtr="0"/>
            <a:lstStyle/>
            <a:p>
              <a:pPr algn="ctr"/>
              <a:endParaRPr lang="en-US" sz="2400" dirty="0">
                <a:gradFill>
                  <a:gsLst>
                    <a:gs pos="0">
                      <a:schemeClr val="bg1"/>
                    </a:gs>
                    <a:gs pos="98000">
                      <a:schemeClr val="bg1"/>
                    </a:gs>
                  </a:gsLst>
                  <a:lin ang="5400000" scaled="0"/>
                </a:gra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298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86" y="193386"/>
            <a:ext cx="8685455" cy="997966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The data </a:t>
            </a:r>
            <a:r>
              <a:rPr lang="en-US" sz="2800" dirty="0">
                <a:solidFill>
                  <a:schemeClr val="accent1"/>
                </a:solidFill>
              </a:rPr>
              <a:t>b</a:t>
            </a:r>
            <a:r>
              <a:rPr lang="en-US" sz="2800" dirty="0" smtClean="0">
                <a:solidFill>
                  <a:schemeClr val="accent1"/>
                </a:solidFill>
              </a:rPr>
              <a:t>ehind </a:t>
            </a:r>
            <a:r>
              <a:rPr lang="en-US" sz="2800" dirty="0">
                <a:solidFill>
                  <a:schemeClr val="accent1"/>
                </a:solidFill>
              </a:rPr>
              <a:t>d</a:t>
            </a:r>
            <a:r>
              <a:rPr lang="en-US" sz="2800" dirty="0" smtClean="0">
                <a:solidFill>
                  <a:schemeClr val="accent1"/>
                </a:solidFill>
              </a:rPr>
              <a:t>igital </a:t>
            </a:r>
            <a:r>
              <a:rPr lang="en-US" sz="2800" dirty="0">
                <a:solidFill>
                  <a:schemeClr val="accent1"/>
                </a:solidFill>
              </a:rPr>
              <a:t>m</a:t>
            </a:r>
            <a:r>
              <a:rPr lang="en-US" sz="2800" dirty="0" smtClean="0">
                <a:solidFill>
                  <a:schemeClr val="accent1"/>
                </a:solidFill>
              </a:rPr>
              <a:t>essaging </a:t>
            </a:r>
            <a:br>
              <a:rPr lang="en-US" sz="2800" dirty="0" smtClean="0">
                <a:solidFill>
                  <a:schemeClr val="accent1"/>
                </a:solidFill>
              </a:rPr>
            </a:br>
            <a:r>
              <a:rPr lang="en-US" sz="2800" i="1" dirty="0" smtClean="0">
                <a:solidFill>
                  <a:schemeClr val="accent1"/>
                </a:solidFill>
              </a:rPr>
              <a:t>ER </a:t>
            </a:r>
            <a:r>
              <a:rPr lang="en-US" sz="2800" i="1" dirty="0">
                <a:solidFill>
                  <a:schemeClr val="accent1"/>
                </a:solidFill>
              </a:rPr>
              <a:t>a</a:t>
            </a:r>
            <a:r>
              <a:rPr lang="en-US" sz="2800" i="1" dirty="0" smtClean="0">
                <a:solidFill>
                  <a:schemeClr val="accent1"/>
                </a:solidFill>
              </a:rPr>
              <a:t>voidance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271130" y="1459665"/>
            <a:ext cx="6657519" cy="7140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accent6"/>
                </a:solidFill>
              </a:rPr>
              <a:t>CoreSource identifies members who visited the ER recently for diagnoses that are commonly treated via Telemedicine</a:t>
            </a:r>
            <a:endParaRPr lang="en-US" sz="2000" b="1" dirty="0">
              <a:solidFill>
                <a:srgbClr val="62AE33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34505" y="2844477"/>
            <a:ext cx="6748941" cy="1236236"/>
          </a:xfrm>
          <a:prstGeom prst="rect">
            <a:avLst/>
          </a:prstGeom>
        </p:spPr>
        <p:txBody>
          <a:bodyPr vert="horz" wrap="square" lIns="0" tIns="60960" rIns="0" bIns="60960" rtlCol="0">
            <a:spAutoFit/>
          </a:bodyPr>
          <a:lstStyle>
            <a:lvl1pPr marL="129779" indent="-129779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rgbClr val="63AC32"/>
              </a:buClr>
              <a:buSzPct val="110000"/>
              <a:buFont typeface="Arial"/>
              <a:buChar char="•"/>
              <a:defRPr lang="en-US" sz="1600" kern="1200" spc="0" baseline="0" dirty="0" smtClean="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1pPr>
            <a:lvl2pPr marL="242888" indent="-11311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rgbClr val="63AC32"/>
              </a:buClr>
              <a:buSzPct val="110000"/>
              <a:buFont typeface="Arial"/>
              <a:buChar char="•"/>
              <a:defRPr lang="en-US" sz="1200" kern="1200" spc="0" baseline="0" dirty="0" smtClean="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2pPr>
            <a:lvl3pPr marL="342900" indent="-100013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rgbClr val="63AC32"/>
              </a:buClr>
              <a:buSzPct val="110000"/>
              <a:buFont typeface="Arial"/>
              <a:buChar char="•"/>
              <a:defRPr lang="en-US" sz="1050" kern="1200" spc="0" baseline="0" dirty="0" smtClean="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3pPr>
            <a:lvl4pPr marL="442913" indent="-100013" algn="l" defTabSz="685800" rtl="0" eaLnBrk="1" latinLnBrk="0" hangingPunct="1">
              <a:lnSpc>
                <a:spcPct val="90000"/>
              </a:lnSpc>
              <a:spcBef>
                <a:spcPts val="225"/>
              </a:spcBef>
              <a:buClr>
                <a:srgbClr val="63AC32"/>
              </a:buClr>
              <a:buSzPct val="110000"/>
              <a:buFont typeface="Arial"/>
              <a:buChar char="•"/>
              <a:defRPr lang="en-US" sz="1000" kern="1200" spc="0" baseline="0" dirty="0" smtClean="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4pPr>
            <a:lvl5pPr marL="528638" indent="-83344" algn="l" defTabSz="685800" rtl="0" eaLnBrk="1" latinLnBrk="0" hangingPunct="1">
              <a:lnSpc>
                <a:spcPct val="90000"/>
              </a:lnSpc>
              <a:spcBef>
                <a:spcPts val="225"/>
              </a:spcBef>
              <a:buClr>
                <a:srgbClr val="63AC32"/>
              </a:buClr>
              <a:buSzPct val="110000"/>
              <a:buFont typeface="Arial"/>
              <a:buChar char="•"/>
              <a:defRPr lang="en-US" sz="1000" kern="1200" spc="0" baseline="0" dirty="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accent6"/>
                </a:solidFill>
                <a:latin typeface="+mn-lt"/>
              </a:rPr>
              <a:t>CoreSource sends a text message to members reminding them that they have telemedicine as part of their benefits and that they would save $2,600 on average by utilizing telemedicine compared to an ER visit </a:t>
            </a:r>
            <a:endParaRPr lang="en-US" sz="2000" b="1" dirty="0">
              <a:solidFill>
                <a:schemeClr val="accent6"/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6482" y="1433575"/>
            <a:ext cx="598041" cy="621842"/>
            <a:chOff x="346012" y="1147807"/>
            <a:chExt cx="320454" cy="343401"/>
          </a:xfrm>
        </p:grpSpPr>
        <p:sp>
          <p:nvSpPr>
            <p:cNvPr id="6" name="Rectangle 5"/>
            <p:cNvSpPr/>
            <p:nvPr/>
          </p:nvSpPr>
          <p:spPr>
            <a:xfrm>
              <a:off x="346012" y="1256076"/>
              <a:ext cx="235132" cy="2351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0" rtlCol="0" anchor="ctr" anchorCtr="0"/>
            <a:lstStyle/>
            <a:p>
              <a:pPr algn="ctr"/>
              <a:endParaRPr lang="en-US" sz="3200" dirty="0">
                <a:gradFill>
                  <a:gsLst>
                    <a:gs pos="0">
                      <a:schemeClr val="bg1"/>
                    </a:gs>
                    <a:gs pos="98000">
                      <a:schemeClr val="bg1"/>
                    </a:gs>
                  </a:gsLst>
                  <a:lin ang="5400000" scaled="0"/>
                </a:gra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301" y="1147807"/>
              <a:ext cx="243165" cy="279922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606482" y="2792799"/>
            <a:ext cx="598041" cy="666647"/>
            <a:chOff x="346012" y="1147807"/>
            <a:chExt cx="320454" cy="343401"/>
          </a:xfrm>
        </p:grpSpPr>
        <p:sp>
          <p:nvSpPr>
            <p:cNvPr id="10" name="Rectangle 9"/>
            <p:cNvSpPr/>
            <p:nvPr/>
          </p:nvSpPr>
          <p:spPr>
            <a:xfrm>
              <a:off x="346012" y="1256076"/>
              <a:ext cx="235132" cy="2351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0" rtlCol="0" anchor="ctr" anchorCtr="0"/>
            <a:lstStyle/>
            <a:p>
              <a:pPr algn="ctr"/>
              <a:endParaRPr lang="en-US" sz="3200" dirty="0">
                <a:gradFill>
                  <a:gsLst>
                    <a:gs pos="0">
                      <a:schemeClr val="bg1"/>
                    </a:gs>
                    <a:gs pos="98000">
                      <a:schemeClr val="bg1"/>
                    </a:gs>
                  </a:gsLst>
                  <a:lin ang="5400000" scaled="0"/>
                </a:gra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301" y="1147807"/>
              <a:ext cx="243165" cy="2799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054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967"/>
            <a:ext cx="9144000" cy="890656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The data </a:t>
            </a:r>
            <a:r>
              <a:rPr lang="en-US" sz="2800" dirty="0">
                <a:solidFill>
                  <a:schemeClr val="accent1"/>
                </a:solidFill>
              </a:rPr>
              <a:t>b</a:t>
            </a:r>
            <a:r>
              <a:rPr lang="en-US" sz="2800" dirty="0" smtClean="0">
                <a:solidFill>
                  <a:schemeClr val="accent1"/>
                </a:solidFill>
              </a:rPr>
              <a:t>ehind </a:t>
            </a:r>
            <a:r>
              <a:rPr lang="en-US" sz="2800" dirty="0">
                <a:solidFill>
                  <a:schemeClr val="accent1"/>
                </a:solidFill>
              </a:rPr>
              <a:t>d</a:t>
            </a:r>
            <a:r>
              <a:rPr lang="en-US" sz="2800" dirty="0" smtClean="0">
                <a:solidFill>
                  <a:schemeClr val="accent1"/>
                </a:solidFill>
              </a:rPr>
              <a:t>igital messaging</a:t>
            </a:r>
            <a:br>
              <a:rPr lang="en-US" sz="2800" dirty="0" smtClean="0">
                <a:solidFill>
                  <a:schemeClr val="accent1"/>
                </a:solidFill>
              </a:rPr>
            </a:br>
            <a:r>
              <a:rPr lang="en-US" sz="2800" i="1" dirty="0" smtClean="0">
                <a:solidFill>
                  <a:schemeClr val="accent1"/>
                </a:solidFill>
              </a:rPr>
              <a:t>Generic Drugs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262395" y="1583116"/>
            <a:ext cx="7554524" cy="7140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accent6"/>
                </a:solidFill>
              </a:rPr>
              <a:t>CoreSource identifies members who filled a script recently for a brand name drug that is scheduled to become generic</a:t>
            </a:r>
            <a:endParaRPr lang="en-US" sz="2000" b="1" dirty="0">
              <a:solidFill>
                <a:srgbClr val="62AE33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25770" y="2610908"/>
            <a:ext cx="7658264" cy="954107"/>
          </a:xfrm>
          <a:prstGeom prst="rect">
            <a:avLst/>
          </a:prstGeom>
        </p:spPr>
        <p:txBody>
          <a:bodyPr vert="horz" wrap="square" lIns="0" tIns="60960" rIns="0" bIns="60960" rtlCol="0">
            <a:spAutoFit/>
          </a:bodyPr>
          <a:lstStyle>
            <a:lvl1pPr marL="129779" indent="-129779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rgbClr val="63AC32"/>
              </a:buClr>
              <a:buSzPct val="110000"/>
              <a:buFont typeface="Arial"/>
              <a:buChar char="•"/>
              <a:defRPr lang="en-US" sz="1600" kern="1200" spc="0" baseline="0" dirty="0" smtClean="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1pPr>
            <a:lvl2pPr marL="242888" indent="-11311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rgbClr val="63AC32"/>
              </a:buClr>
              <a:buSzPct val="110000"/>
              <a:buFont typeface="Arial"/>
              <a:buChar char="•"/>
              <a:defRPr lang="en-US" sz="1200" kern="1200" spc="0" baseline="0" dirty="0" smtClean="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2pPr>
            <a:lvl3pPr marL="342900" indent="-100013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rgbClr val="63AC32"/>
              </a:buClr>
              <a:buSzPct val="110000"/>
              <a:buFont typeface="Arial"/>
              <a:buChar char="•"/>
              <a:defRPr lang="en-US" sz="1050" kern="1200" spc="0" baseline="0" dirty="0" smtClean="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3pPr>
            <a:lvl4pPr marL="442913" indent="-100013" algn="l" defTabSz="685800" rtl="0" eaLnBrk="1" latinLnBrk="0" hangingPunct="1">
              <a:lnSpc>
                <a:spcPct val="90000"/>
              </a:lnSpc>
              <a:spcBef>
                <a:spcPts val="225"/>
              </a:spcBef>
              <a:buClr>
                <a:srgbClr val="63AC32"/>
              </a:buClr>
              <a:buSzPct val="110000"/>
              <a:buFont typeface="Arial"/>
              <a:buChar char="•"/>
              <a:defRPr lang="en-US" sz="1000" kern="1200" spc="0" baseline="0" dirty="0" smtClean="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4pPr>
            <a:lvl5pPr marL="528638" indent="-83344" algn="l" defTabSz="685800" rtl="0" eaLnBrk="1" latinLnBrk="0" hangingPunct="1">
              <a:lnSpc>
                <a:spcPct val="90000"/>
              </a:lnSpc>
              <a:spcBef>
                <a:spcPts val="225"/>
              </a:spcBef>
              <a:buClr>
                <a:srgbClr val="63AC32"/>
              </a:buClr>
              <a:buSzPct val="110000"/>
              <a:buFont typeface="Arial"/>
              <a:buChar char="•"/>
              <a:defRPr lang="en-US" sz="1000" kern="1200" spc="0" baseline="0" dirty="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accent6"/>
                </a:solidFill>
                <a:latin typeface="+mn-lt"/>
              </a:rPr>
              <a:t>CoreSource sends a text message to members informing them that one of the drugs they are taking </a:t>
            </a:r>
            <a:r>
              <a:rPr lang="en-US" sz="2000" b="1" dirty="0">
                <a:solidFill>
                  <a:schemeClr val="accent6"/>
                </a:solidFill>
                <a:latin typeface="+mn-lt"/>
              </a:rPr>
              <a:t>i</a:t>
            </a:r>
            <a:r>
              <a:rPr lang="en-US" sz="2000" b="1" dirty="0" smtClean="0">
                <a:solidFill>
                  <a:schemeClr val="accent6"/>
                </a:solidFill>
                <a:latin typeface="+mn-lt"/>
              </a:rPr>
              <a:t>s becoming generic and they can potentially save money by switching to the generic version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97747" y="1557026"/>
            <a:ext cx="598041" cy="621842"/>
            <a:chOff x="346012" y="1147807"/>
            <a:chExt cx="320454" cy="343401"/>
          </a:xfrm>
        </p:grpSpPr>
        <p:sp>
          <p:nvSpPr>
            <p:cNvPr id="6" name="Rectangle 5"/>
            <p:cNvSpPr/>
            <p:nvPr/>
          </p:nvSpPr>
          <p:spPr>
            <a:xfrm>
              <a:off x="346012" y="1256076"/>
              <a:ext cx="235132" cy="2351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0" rtlCol="0" anchor="ctr" anchorCtr="0"/>
            <a:lstStyle/>
            <a:p>
              <a:pPr algn="ctr"/>
              <a:endParaRPr lang="en-US" sz="3200" dirty="0">
                <a:gradFill>
                  <a:gsLst>
                    <a:gs pos="0">
                      <a:schemeClr val="bg1"/>
                    </a:gs>
                    <a:gs pos="98000">
                      <a:schemeClr val="bg1"/>
                    </a:gs>
                  </a:gsLst>
                  <a:lin ang="5400000" scaled="0"/>
                </a:gra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301" y="1147807"/>
              <a:ext cx="243165" cy="279922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597747" y="2559230"/>
            <a:ext cx="598041" cy="666647"/>
            <a:chOff x="346012" y="1147807"/>
            <a:chExt cx="320454" cy="343401"/>
          </a:xfrm>
        </p:grpSpPr>
        <p:sp>
          <p:nvSpPr>
            <p:cNvPr id="10" name="Rectangle 9"/>
            <p:cNvSpPr/>
            <p:nvPr/>
          </p:nvSpPr>
          <p:spPr>
            <a:xfrm>
              <a:off x="346012" y="1256076"/>
              <a:ext cx="235132" cy="2351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0" rtlCol="0" anchor="ctr" anchorCtr="0"/>
            <a:lstStyle/>
            <a:p>
              <a:pPr algn="ctr"/>
              <a:endParaRPr lang="en-US" sz="3200" dirty="0">
                <a:gradFill>
                  <a:gsLst>
                    <a:gs pos="0">
                      <a:schemeClr val="bg1"/>
                    </a:gs>
                    <a:gs pos="98000">
                      <a:schemeClr val="bg1"/>
                    </a:gs>
                  </a:gsLst>
                  <a:lin ang="5400000" scaled="0"/>
                </a:gra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301" y="1147807"/>
              <a:ext cx="243165" cy="27992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97747" y="3789727"/>
            <a:ext cx="598041" cy="666647"/>
            <a:chOff x="346012" y="1147807"/>
            <a:chExt cx="320454" cy="343401"/>
          </a:xfrm>
        </p:grpSpPr>
        <p:sp>
          <p:nvSpPr>
            <p:cNvPr id="13" name="Rectangle 12"/>
            <p:cNvSpPr/>
            <p:nvPr/>
          </p:nvSpPr>
          <p:spPr>
            <a:xfrm>
              <a:off x="346012" y="1256076"/>
              <a:ext cx="235132" cy="2351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0" rtlCol="0" anchor="ctr" anchorCtr="0"/>
            <a:lstStyle/>
            <a:p>
              <a:pPr algn="ctr"/>
              <a:endParaRPr lang="en-US" sz="3200" dirty="0">
                <a:gradFill>
                  <a:gsLst>
                    <a:gs pos="0">
                      <a:schemeClr val="bg1"/>
                    </a:gs>
                    <a:gs pos="98000">
                      <a:schemeClr val="bg1"/>
                    </a:gs>
                  </a:gsLst>
                  <a:lin ang="5400000" scaled="0"/>
                </a:gra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301" y="1147807"/>
              <a:ext cx="243165" cy="279922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1288051" y="3871477"/>
            <a:ext cx="7658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</a:rPr>
              <a:t>Member is smart, informed and ready to have a conversation with their doctor</a:t>
            </a:r>
            <a:endParaRPr lang="en-US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1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39260"/>
            <a:ext cx="9144000" cy="7509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79C1"/>
                </a:solidFill>
              </a:rPr>
              <a:t>Analytics and consultative </a:t>
            </a:r>
            <a:r>
              <a:rPr lang="en-US" dirty="0">
                <a:solidFill>
                  <a:srgbClr val="0079C1"/>
                </a:solidFill>
              </a:rPr>
              <a:t>s</a:t>
            </a:r>
            <a:r>
              <a:rPr lang="en-US" dirty="0" smtClean="0">
                <a:solidFill>
                  <a:srgbClr val="0079C1"/>
                </a:solidFill>
              </a:rPr>
              <a:t>ervices</a:t>
            </a:r>
            <a:endParaRPr lang="en-US" dirty="0">
              <a:solidFill>
                <a:srgbClr val="0079C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7C95-3A7F-4C90-9D28-0B573484ACD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71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303"/>
            <a:ext cx="9167851" cy="60324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Analytics and consultative </a:t>
            </a:r>
            <a:r>
              <a:rPr lang="en-US" sz="2800" dirty="0">
                <a:solidFill>
                  <a:schemeClr val="accent1"/>
                </a:solidFill>
              </a:rPr>
              <a:t>s</a:t>
            </a:r>
            <a:r>
              <a:rPr lang="en-US" sz="2800" dirty="0" smtClean="0">
                <a:solidFill>
                  <a:schemeClr val="accent1"/>
                </a:solidFill>
              </a:rPr>
              <a:t>ervices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148435" y="2072547"/>
            <a:ext cx="6923683" cy="7140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Key Insights – </a:t>
            </a:r>
            <a:r>
              <a:rPr lang="en-US" sz="2000" b="1" dirty="0" smtClean="0">
                <a:solidFill>
                  <a:schemeClr val="accent6"/>
                </a:solidFill>
              </a:rPr>
              <a:t>High Level Summary Report when you want the top line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23873" y="4219503"/>
            <a:ext cx="6722511" cy="954107"/>
          </a:xfrm>
          <a:prstGeom prst="rect">
            <a:avLst/>
          </a:prstGeom>
        </p:spPr>
        <p:txBody>
          <a:bodyPr vert="horz" wrap="square" lIns="0" tIns="60960" rIns="0" bIns="60960" rtlCol="0">
            <a:spAutoFit/>
          </a:bodyPr>
          <a:lstStyle>
            <a:lvl1pPr marL="129779" indent="-129779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rgbClr val="63AC32"/>
              </a:buClr>
              <a:buSzPct val="110000"/>
              <a:buFont typeface="Arial"/>
              <a:buChar char="•"/>
              <a:defRPr lang="en-US" sz="1600" kern="1200" spc="0" baseline="0" dirty="0" smtClean="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1pPr>
            <a:lvl2pPr marL="242888" indent="-11311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rgbClr val="63AC32"/>
              </a:buClr>
              <a:buSzPct val="110000"/>
              <a:buFont typeface="Arial"/>
              <a:buChar char="•"/>
              <a:defRPr lang="en-US" sz="1200" kern="1200" spc="0" baseline="0" dirty="0" smtClean="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2pPr>
            <a:lvl3pPr marL="342900" indent="-100013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rgbClr val="63AC32"/>
              </a:buClr>
              <a:buSzPct val="110000"/>
              <a:buFont typeface="Arial"/>
              <a:buChar char="•"/>
              <a:defRPr lang="en-US" sz="1050" kern="1200" spc="0" baseline="0" dirty="0" smtClean="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3pPr>
            <a:lvl4pPr marL="442913" indent="-100013" algn="l" defTabSz="685800" rtl="0" eaLnBrk="1" latinLnBrk="0" hangingPunct="1">
              <a:lnSpc>
                <a:spcPct val="90000"/>
              </a:lnSpc>
              <a:spcBef>
                <a:spcPts val="225"/>
              </a:spcBef>
              <a:buClr>
                <a:srgbClr val="63AC32"/>
              </a:buClr>
              <a:buSzPct val="110000"/>
              <a:buFont typeface="Arial"/>
              <a:buChar char="•"/>
              <a:defRPr lang="en-US" sz="1000" kern="1200" spc="0" baseline="0" dirty="0" smtClean="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4pPr>
            <a:lvl5pPr marL="528638" indent="-83344" algn="l" defTabSz="685800" rtl="0" eaLnBrk="1" latinLnBrk="0" hangingPunct="1">
              <a:lnSpc>
                <a:spcPct val="90000"/>
              </a:lnSpc>
              <a:spcBef>
                <a:spcPts val="225"/>
              </a:spcBef>
              <a:buClr>
                <a:srgbClr val="63AC32"/>
              </a:buClr>
              <a:buSzPct val="110000"/>
              <a:buFont typeface="Arial"/>
              <a:buChar char="•"/>
              <a:defRPr lang="en-US" sz="1000" kern="1200" spc="0" baseline="0" dirty="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+mn-lt"/>
              </a:rPr>
              <a:t>Comprehensive Analytics Package – </a:t>
            </a:r>
            <a:r>
              <a:rPr lang="en-US" sz="2000" b="1" dirty="0" smtClean="0">
                <a:solidFill>
                  <a:schemeClr val="accent6"/>
                </a:solidFill>
                <a:latin typeface="+mn-lt"/>
              </a:rPr>
              <a:t>Robust </a:t>
            </a:r>
            <a:r>
              <a:rPr lang="en-US" sz="2000" b="1" dirty="0">
                <a:solidFill>
                  <a:schemeClr val="accent6"/>
                </a:solidFill>
                <a:latin typeface="+mn-lt"/>
              </a:rPr>
              <a:t>p</a:t>
            </a:r>
            <a:r>
              <a:rPr lang="en-US" sz="2000" b="1" dirty="0" smtClean="0">
                <a:solidFill>
                  <a:schemeClr val="accent6"/>
                </a:solidFill>
                <a:latin typeface="+mn-lt"/>
              </a:rPr>
              <a:t>opulation </a:t>
            </a:r>
            <a:r>
              <a:rPr lang="en-US" sz="2000" b="1" dirty="0">
                <a:solidFill>
                  <a:schemeClr val="accent6"/>
                </a:solidFill>
                <a:latin typeface="+mn-lt"/>
              </a:rPr>
              <a:t>h</a:t>
            </a:r>
            <a:r>
              <a:rPr lang="en-US" sz="2000" b="1" dirty="0" smtClean="0">
                <a:solidFill>
                  <a:schemeClr val="accent6"/>
                </a:solidFill>
                <a:latin typeface="+mn-lt"/>
              </a:rPr>
              <a:t>ealth, cost and utilization data identifies cost savings opportunities for the broker and client</a:t>
            </a:r>
            <a:endParaRPr lang="en-US" sz="2000" b="1" dirty="0">
              <a:solidFill>
                <a:schemeClr val="accent6"/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62476" y="1922676"/>
            <a:ext cx="598041" cy="621842"/>
            <a:chOff x="346012" y="1147807"/>
            <a:chExt cx="320454" cy="343401"/>
          </a:xfrm>
        </p:grpSpPr>
        <p:sp>
          <p:nvSpPr>
            <p:cNvPr id="6" name="Rectangle 5"/>
            <p:cNvSpPr/>
            <p:nvPr/>
          </p:nvSpPr>
          <p:spPr>
            <a:xfrm>
              <a:off x="346012" y="1256076"/>
              <a:ext cx="235132" cy="2351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0" rtlCol="0" anchor="ctr" anchorCtr="0"/>
            <a:lstStyle/>
            <a:p>
              <a:pPr algn="ctr"/>
              <a:endParaRPr lang="en-US" sz="3200" dirty="0">
                <a:gradFill>
                  <a:gsLst>
                    <a:gs pos="0">
                      <a:schemeClr val="bg1"/>
                    </a:gs>
                    <a:gs pos="98000">
                      <a:schemeClr val="bg1"/>
                    </a:gs>
                  </a:gsLst>
                  <a:lin ang="5400000" scaled="0"/>
                </a:gra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301" y="1147807"/>
              <a:ext cx="243165" cy="279922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25968" y="2975506"/>
            <a:ext cx="598041" cy="666647"/>
            <a:chOff x="346012" y="1147807"/>
            <a:chExt cx="320454" cy="343401"/>
          </a:xfrm>
        </p:grpSpPr>
        <p:sp>
          <p:nvSpPr>
            <p:cNvPr id="10" name="Rectangle 9"/>
            <p:cNvSpPr/>
            <p:nvPr/>
          </p:nvSpPr>
          <p:spPr>
            <a:xfrm>
              <a:off x="346012" y="1256076"/>
              <a:ext cx="235132" cy="2351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0" rtlCol="0" anchor="ctr" anchorCtr="0"/>
            <a:lstStyle/>
            <a:p>
              <a:pPr algn="ctr"/>
              <a:endParaRPr lang="en-US" sz="3200" dirty="0">
                <a:gradFill>
                  <a:gsLst>
                    <a:gs pos="0">
                      <a:schemeClr val="bg1"/>
                    </a:gs>
                    <a:gs pos="98000">
                      <a:schemeClr val="bg1"/>
                    </a:gs>
                  </a:gsLst>
                  <a:lin ang="5400000" scaled="0"/>
                </a:gra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301" y="1147807"/>
              <a:ext cx="243165" cy="27992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25968" y="4165448"/>
            <a:ext cx="598041" cy="651551"/>
            <a:chOff x="346012" y="1147807"/>
            <a:chExt cx="320454" cy="343401"/>
          </a:xfrm>
        </p:grpSpPr>
        <p:sp>
          <p:nvSpPr>
            <p:cNvPr id="13" name="Rectangle 12"/>
            <p:cNvSpPr/>
            <p:nvPr/>
          </p:nvSpPr>
          <p:spPr>
            <a:xfrm>
              <a:off x="346012" y="1256076"/>
              <a:ext cx="235132" cy="2351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0" rtlCol="0" anchor="ctr" anchorCtr="0"/>
            <a:lstStyle/>
            <a:p>
              <a:pPr algn="ctr"/>
              <a:endParaRPr lang="en-US" sz="3200" dirty="0">
                <a:gradFill>
                  <a:gsLst>
                    <a:gs pos="0">
                      <a:schemeClr val="bg1"/>
                    </a:gs>
                    <a:gs pos="98000">
                      <a:schemeClr val="bg1"/>
                    </a:gs>
                  </a:gsLst>
                  <a:lin ang="5400000" scaled="0"/>
                </a:gra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301" y="1147807"/>
              <a:ext cx="243165" cy="279922"/>
            </a:xfrm>
            <a:prstGeom prst="rect">
              <a:avLst/>
            </a:prstGeom>
          </p:spPr>
        </p:pic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1223873" y="2975506"/>
            <a:ext cx="6848245" cy="954107"/>
          </a:xfrm>
          <a:prstGeom prst="rect">
            <a:avLst/>
          </a:prstGeom>
        </p:spPr>
        <p:txBody>
          <a:bodyPr vert="horz" wrap="square" lIns="0" tIns="60960" rIns="0" bIns="60960" rtlCol="0">
            <a:spAutoFit/>
          </a:bodyPr>
          <a:lstStyle>
            <a:lvl1pPr marL="129779" indent="-129779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rgbClr val="63AC32"/>
              </a:buClr>
              <a:buSzPct val="110000"/>
              <a:buFont typeface="Arial"/>
              <a:buChar char="•"/>
              <a:defRPr lang="en-US" sz="1600" kern="1200" spc="0" baseline="0" dirty="0" smtClean="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1pPr>
            <a:lvl2pPr marL="242888" indent="-11311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rgbClr val="63AC32"/>
              </a:buClr>
              <a:buSzPct val="110000"/>
              <a:buFont typeface="Arial"/>
              <a:buChar char="•"/>
              <a:defRPr lang="en-US" sz="1200" kern="1200" spc="0" baseline="0" dirty="0" smtClean="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2pPr>
            <a:lvl3pPr marL="342900" indent="-100013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rgbClr val="63AC32"/>
              </a:buClr>
              <a:buSzPct val="110000"/>
              <a:buFont typeface="Arial"/>
              <a:buChar char="•"/>
              <a:defRPr lang="en-US" sz="1050" kern="1200" spc="0" baseline="0" dirty="0" smtClean="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3pPr>
            <a:lvl4pPr marL="442913" indent="-100013" algn="l" defTabSz="685800" rtl="0" eaLnBrk="1" latinLnBrk="0" hangingPunct="1">
              <a:lnSpc>
                <a:spcPct val="90000"/>
              </a:lnSpc>
              <a:spcBef>
                <a:spcPts val="225"/>
              </a:spcBef>
              <a:buClr>
                <a:srgbClr val="63AC32"/>
              </a:buClr>
              <a:buSzPct val="110000"/>
              <a:buFont typeface="Arial"/>
              <a:buChar char="•"/>
              <a:defRPr lang="en-US" sz="1000" kern="1200" spc="0" baseline="0" dirty="0" smtClean="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4pPr>
            <a:lvl5pPr marL="528638" indent="-83344" algn="l" defTabSz="685800" rtl="0" eaLnBrk="1" latinLnBrk="0" hangingPunct="1">
              <a:lnSpc>
                <a:spcPct val="90000"/>
              </a:lnSpc>
              <a:spcBef>
                <a:spcPts val="225"/>
              </a:spcBef>
              <a:buClr>
                <a:srgbClr val="63AC32"/>
              </a:buClr>
              <a:buSzPct val="110000"/>
              <a:buFont typeface="Arial"/>
              <a:buChar char="•"/>
              <a:defRPr lang="en-US" sz="1000" kern="1200" spc="0" baseline="0" dirty="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+mn-lt"/>
              </a:rPr>
              <a:t>Raw Data to Meet your Needs – </a:t>
            </a:r>
            <a:r>
              <a:rPr lang="en-US" sz="2000" b="1" dirty="0" smtClean="0">
                <a:solidFill>
                  <a:schemeClr val="accent6"/>
                </a:solidFill>
                <a:latin typeface="+mn-lt"/>
              </a:rPr>
              <a:t>Ability to provide the raw data you need to integrate with your current client reporting and renewal packages</a:t>
            </a:r>
            <a:endParaRPr lang="en-US" sz="20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11647" y="789327"/>
            <a:ext cx="8685455" cy="855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rgbClr val="046FB8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chemeClr val="accent6"/>
                </a:solidFill>
              </a:rPr>
              <a:t>It’s about insight and action.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chemeClr val="accent6"/>
                </a:solidFill>
              </a:rPr>
              <a:t>What does the data mean for my client and what should we do about it?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8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_Summit2017-template" id="{1177A022-CB67-6548-AD23-AFFF7D2DE9FB}" vid="{D061EBC9-76DD-7B4D-87C8-9E723D2C38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CS_Summit2017-template</Template>
  <TotalTime>1248</TotalTime>
  <Words>919</Words>
  <Application>Microsoft Office PowerPoint</Application>
  <PresentationFormat>On-screen Show (4:3)</PresentationFormat>
  <Paragraphs>110</Paragraphs>
  <Slides>19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Segoe UI Black</vt:lpstr>
      <vt:lpstr>Verdana</vt:lpstr>
      <vt:lpstr>Wingdings</vt:lpstr>
      <vt:lpstr>Office Theme</vt:lpstr>
      <vt:lpstr>think-cell Slide</vt:lpstr>
      <vt:lpstr>How data analytics can drive greater results</vt:lpstr>
      <vt:lpstr>How CoreSource delivers value with data</vt:lpstr>
      <vt:lpstr>Member behavior data</vt:lpstr>
      <vt:lpstr>The data behind digital messaging</vt:lpstr>
      <vt:lpstr>What value does digital messaging provide?</vt:lpstr>
      <vt:lpstr>The data behind digital messaging  ER avoidance</vt:lpstr>
      <vt:lpstr>The data behind digital messaging Generic Drugs</vt:lpstr>
      <vt:lpstr>Analytics and consultative services</vt:lpstr>
      <vt:lpstr>Analytics and consultative services</vt:lpstr>
      <vt:lpstr>Key insights – Delivering the top line </vt:lpstr>
      <vt:lpstr>Key insights example</vt:lpstr>
      <vt:lpstr>Key insights example</vt:lpstr>
      <vt:lpstr>PowerPoint Presentation</vt:lpstr>
      <vt:lpstr>Comprehensive analytics package</vt:lpstr>
      <vt:lpstr>PowerPoint Presentation</vt:lpstr>
      <vt:lpstr>Case studies</vt:lpstr>
      <vt:lpstr>CoreSource case studies</vt:lpstr>
      <vt:lpstr>CoreSource case studies</vt:lpstr>
      <vt:lpstr>We would like to hear from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O'Sullivan, Claire</dc:creator>
  <cp:lastModifiedBy>Dina Matson</cp:lastModifiedBy>
  <cp:revision>200</cp:revision>
  <cp:lastPrinted>2017-06-14T17:26:33Z</cp:lastPrinted>
  <dcterms:created xsi:type="dcterms:W3CDTF">2017-05-19T13:11:30Z</dcterms:created>
  <dcterms:modified xsi:type="dcterms:W3CDTF">2017-06-22T13:49:34Z</dcterms:modified>
</cp:coreProperties>
</file>